
<file path=[Content_Types].xml><?xml version="1.0" encoding="utf-8"?>
<Types xmlns="http://schemas.openxmlformats.org/package/2006/content-types">
  <Default Extension="HEIC" ContentType="image/heic"/>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994" r:id="rId1"/>
  </p:sldMasterIdLst>
  <p:notesMasterIdLst>
    <p:notesMasterId r:id="rId14"/>
  </p:notesMasterIdLst>
  <p:handoutMasterIdLst>
    <p:handoutMasterId r:id="rId15"/>
  </p:handoutMasterIdLst>
  <p:sldIdLst>
    <p:sldId id="270" r:id="rId2"/>
    <p:sldId id="272" r:id="rId3"/>
    <p:sldId id="276" r:id="rId4"/>
    <p:sldId id="277" r:id="rId5"/>
    <p:sldId id="273" r:id="rId6"/>
    <p:sldId id="278" r:id="rId7"/>
    <p:sldId id="257" r:id="rId8"/>
    <p:sldId id="260" r:id="rId9"/>
    <p:sldId id="261" r:id="rId10"/>
    <p:sldId id="268" r:id="rId11"/>
    <p:sldId id="259" r:id="rId12"/>
    <p:sldId id="274"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910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94660"/>
  </p:normalViewPr>
  <p:slideViewPr>
    <p:cSldViewPr>
      <p:cViewPr varScale="1">
        <p:scale>
          <a:sx n="82" d="100"/>
          <a:sy n="82" d="100"/>
        </p:scale>
        <p:origin x="7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96" charset="-128"/>
                <a:cs typeface="+mn-cs"/>
              </a:defRPr>
            </a:lvl1pPr>
          </a:lstStyle>
          <a:p>
            <a:pPr>
              <a:defRPr/>
            </a:pPr>
            <a:endParaRPr lang="en-US"/>
          </a:p>
        </p:txBody>
      </p:sp>
      <p:sp>
        <p:nvSpPr>
          <p:cNvPr id="8294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96" charset="-128"/>
                <a:cs typeface="+mn-cs"/>
              </a:defRPr>
            </a:lvl1pPr>
          </a:lstStyle>
          <a:p>
            <a:pPr>
              <a:defRPr/>
            </a:pPr>
            <a:endParaRPr lang="en-US"/>
          </a:p>
        </p:txBody>
      </p:sp>
      <p:sp>
        <p:nvSpPr>
          <p:cNvPr id="8294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96" charset="-128"/>
                <a:cs typeface="+mn-cs"/>
              </a:defRPr>
            </a:lvl1pPr>
          </a:lstStyle>
          <a:p>
            <a:pPr>
              <a:defRPr/>
            </a:pPr>
            <a:endParaRPr lang="en-US"/>
          </a:p>
        </p:txBody>
      </p:sp>
      <p:sp>
        <p:nvSpPr>
          <p:cNvPr id="8294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2D19A46F-3CE8-42A6-B0F2-C992DB81E078}"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96" charset="-128"/>
                <a:cs typeface="+mn-cs"/>
              </a:defRPr>
            </a:lvl1pPr>
          </a:lstStyle>
          <a:p>
            <a:pPr>
              <a:defRPr/>
            </a:pPr>
            <a:endParaRPr lang="en-US"/>
          </a:p>
        </p:txBody>
      </p:sp>
      <p:sp>
        <p:nvSpPr>
          <p:cNvPr id="706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96" charset="-128"/>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06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96" charset="-128"/>
                <a:cs typeface="+mn-cs"/>
              </a:defRPr>
            </a:lvl1pPr>
          </a:lstStyle>
          <a:p>
            <a:pPr>
              <a:defRPr/>
            </a:pPr>
            <a:endParaRPr lang="en-US"/>
          </a:p>
        </p:txBody>
      </p:sp>
      <p:sp>
        <p:nvSpPr>
          <p:cNvPr id="706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B815A55C-47CB-45CE-BF78-FFA4C4B20A6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98E91B2-BEB1-46C8-88DA-A6DCF769C289}" type="slidenum">
              <a:rPr lang="en-US" altLang="en-US" sz="1200"/>
              <a:pPr/>
              <a:t>7</a:t>
            </a:fld>
            <a:endParaRPr lang="en-US" altLang="en-US" sz="120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E5FF986-4DAA-4E4B-A4A7-3E248FFAA718}" type="slidenum">
              <a:rPr lang="en-US" altLang="en-US" sz="1200"/>
              <a:pPr/>
              <a:t>8</a:t>
            </a:fld>
            <a:endParaRPr lang="en-US" altLang="en-US" sz="120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02D4992-4412-4E5C-812B-9BAE94A19456}" type="slidenum">
              <a:rPr lang="en-US" altLang="en-US" sz="1200"/>
              <a:pPr/>
              <a:t>9</a:t>
            </a:fld>
            <a:endParaRPr lang="en-US" altLang="en-US" sz="120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B76526E-1EF1-4521-BA24-DE7B3B6EFD65}" type="slidenum">
              <a:rPr lang="en-US" altLang="en-US" sz="1200"/>
              <a:pPr/>
              <a:t>10</a:t>
            </a:fld>
            <a:endParaRPr lang="en-US" altLang="en-US" sz="120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4411E2A0-F355-4749-9858-970372A9F84B}" type="slidenum">
              <a:rPr lang="en-US" altLang="en-US" sz="1200"/>
              <a:pPr/>
              <a:t>11</a:t>
            </a:fld>
            <a:endParaRPr lang="en-US" altLang="en-US" sz="120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Date Placeholder 3"/>
          <p:cNvSpPr>
            <a:spLocks noGrp="1"/>
          </p:cNvSpPr>
          <p:nvPr>
            <p:ph type="dt" sz="half" idx="10"/>
          </p:nvPr>
        </p:nvSpPr>
        <p:spPr/>
        <p:txBody>
          <a:bodyPr rtlCol="0"/>
          <a:lstStyle>
            <a:lvl1pPr>
              <a:defRPr>
                <a:solidFill>
                  <a:schemeClr val="tx2">
                    <a:lumMod val="90000"/>
                    <a:lumOff val="10000"/>
                  </a:schemeClr>
                </a:solidFill>
                <a:latin typeface="+mn-lt"/>
                <a:ea typeface="ＭＳ Ｐゴシック" pitchFamily="-96" charset="-128"/>
                <a:cs typeface="+mn-cs"/>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2CAA20D2-3CE1-4442-BE46-4E228E494DFA}" type="slidenum">
              <a:rPr lang="en-US" altLang="en-US"/>
              <a:pPr/>
              <a:t>‹#›</a:t>
            </a:fld>
            <a:endParaRPr lang="en-US" altLang="en-US"/>
          </a:p>
        </p:txBody>
      </p:sp>
    </p:spTree>
    <p:extLst>
      <p:ext uri="{BB962C8B-B14F-4D97-AF65-F5344CB8AC3E}">
        <p14:creationId xmlns:p14="http://schemas.microsoft.com/office/powerpoint/2010/main" val="2865423578"/>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DEACC4C-2BA2-4D55-9067-091DDCA0F651}" type="datetimeFigureOut">
              <a:rPr lang="en-US" altLang="en-US"/>
              <a:pPr/>
              <a:t>10/14/2026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A9AE33B-E691-444D-A0AF-4282DB040358}" type="slidenum">
              <a:rPr lang="en-US" altLang="en-US"/>
              <a:pPr/>
              <a:t>‹#›</a:t>
            </a:fld>
            <a:endParaRPr lang="en-US" altLang="en-US"/>
          </a:p>
        </p:txBody>
      </p:sp>
    </p:spTree>
    <p:extLst>
      <p:ext uri="{BB962C8B-B14F-4D97-AF65-F5344CB8AC3E}">
        <p14:creationId xmlns:p14="http://schemas.microsoft.com/office/powerpoint/2010/main" val="1029627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777875"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3276600"/>
            <a:ext cx="7543800" cy="1676400"/>
          </a:xfrm>
        </p:spPr>
        <p:txBody>
          <a:bodyPr/>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fld id="{B537D2FC-AF0F-40D9-B21E-5D84070AC913}" type="datetimeFigureOut">
              <a:rPr lang="en-US" altLang="en-US"/>
              <a:pPr/>
              <a:t>10/14/2026</a:t>
            </a:fld>
            <a:endParaRPr lang="en-US" alt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A4166C8B-B678-4B16-B496-35AAE348D6CF}" type="slidenum">
              <a:rPr lang="en-US" altLang="en-US"/>
              <a:pPr/>
              <a:t>‹#›</a:t>
            </a:fld>
            <a:endParaRPr lang="en-US" altLang="en-US"/>
          </a:p>
        </p:txBody>
      </p:sp>
    </p:spTree>
    <p:extLst>
      <p:ext uri="{BB962C8B-B14F-4D97-AF65-F5344CB8AC3E}">
        <p14:creationId xmlns:p14="http://schemas.microsoft.com/office/powerpoint/2010/main" val="1308833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B7FF7AAB-3851-4B9C-BF1E-587497AA278A}" type="datetimeFigureOut">
              <a:rPr lang="en-US" altLang="en-US"/>
              <a:pPr/>
              <a:t>10/14/2026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14D7C52-8410-43F3-9A33-A9CB3920A3AC}" type="slidenum">
              <a:rPr lang="en-US" altLang="en-US"/>
              <a:pPr/>
              <a:t>‹#›</a:t>
            </a:fld>
            <a:endParaRPr lang="en-US" altLang="en-US"/>
          </a:p>
        </p:txBody>
      </p:sp>
    </p:spTree>
    <p:extLst>
      <p:ext uri="{BB962C8B-B14F-4D97-AF65-F5344CB8AC3E}">
        <p14:creationId xmlns:p14="http://schemas.microsoft.com/office/powerpoint/2010/main" val="1800866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7588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645025" y="1249363"/>
            <a:ext cx="36576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p:txBody>
          <a:bodyPr/>
          <a:lstStyle>
            <a:lvl1pPr>
              <a:defRPr/>
            </a:lvl1pPr>
          </a:lstStyle>
          <a:p>
            <a:fld id="{4C664595-347B-4858-8C0B-FD751C318DBD}" type="datetimeFigureOut">
              <a:rPr lang="en-US" altLang="en-US"/>
              <a:pPr/>
              <a:t>10/14/2026</a:t>
            </a:fld>
            <a:endParaRPr lang="en-US" alt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fld id="{A228BD21-C52F-4A62-AAC7-50C8403E0E03}" type="slidenum">
              <a:rPr lang="en-US" altLang="en-US"/>
              <a:pPr/>
              <a:t>‹#›</a:t>
            </a:fld>
            <a:endParaRPr lang="en-US" altLang="en-US"/>
          </a:p>
        </p:txBody>
      </p:sp>
    </p:spTree>
    <p:extLst>
      <p:ext uri="{BB962C8B-B14F-4D97-AF65-F5344CB8AC3E}">
        <p14:creationId xmlns:p14="http://schemas.microsoft.com/office/powerpoint/2010/main" val="27046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fld id="{AE81102A-EC49-4A07-90F7-96D86E4C7306}" type="datetimeFigureOut">
              <a:rPr lang="en-US" altLang="en-US"/>
              <a:pPr/>
              <a:t>10/14/2026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63FF8D5-D67C-40E5-9517-57BBF71E2B5F}" type="slidenum">
              <a:rPr lang="en-US" altLang="en-US"/>
              <a:pPr/>
              <a:t>‹#›</a:t>
            </a:fld>
            <a:endParaRPr lang="en-US" altLang="en-US"/>
          </a:p>
        </p:txBody>
      </p:sp>
    </p:spTree>
    <p:extLst>
      <p:ext uri="{BB962C8B-B14F-4D97-AF65-F5344CB8AC3E}">
        <p14:creationId xmlns:p14="http://schemas.microsoft.com/office/powerpoint/2010/main" val="3875577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550B44C-7E83-4C97-AD6F-C32790E4D353}" type="datetimeFigureOut">
              <a:rPr lang="en-US" altLang="en-US"/>
              <a:pPr/>
              <a:t>10/14/2026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2B2E7AE-68E9-4B50-9FC9-115EC5ACE7EF}" type="slidenum">
              <a:rPr lang="en-US" altLang="en-US"/>
              <a:pPr/>
              <a:t>‹#›</a:t>
            </a:fld>
            <a:endParaRPr lang="en-US" altLang="en-US"/>
          </a:p>
        </p:txBody>
      </p:sp>
    </p:spTree>
    <p:extLst>
      <p:ext uri="{BB962C8B-B14F-4D97-AF65-F5344CB8AC3E}">
        <p14:creationId xmlns:p14="http://schemas.microsoft.com/office/powerpoint/2010/main" val="380662343"/>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677194" y="2515394"/>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62000" y="4572000"/>
            <a:ext cx="6784848" cy="1600200"/>
          </a:xfrm>
        </p:spPr>
        <p:txBody>
          <a:bodyPr>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fld id="{6E5B9BCA-BE69-4497-9D44-75EF3897ED79}" type="datetimeFigureOut">
              <a:rPr lang="en-US" altLang="en-US"/>
              <a:pPr/>
              <a:t>10/14/2026</a:t>
            </a:fld>
            <a:endParaRPr lang="en-US" alt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E847A955-828C-47A2-A7E9-AAF5BBAFD374}" type="slidenum">
              <a:rPr lang="en-US" altLang="en-US"/>
              <a:pPr/>
              <a:t>‹#›</a:t>
            </a:fld>
            <a:endParaRPr lang="en-US" altLang="en-US"/>
          </a:p>
        </p:txBody>
      </p:sp>
    </p:spTree>
    <p:extLst>
      <p:ext uri="{BB962C8B-B14F-4D97-AF65-F5344CB8AC3E}">
        <p14:creationId xmlns:p14="http://schemas.microsoft.com/office/powerpoint/2010/main" val="286899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50392" y="3505200"/>
            <a:ext cx="7391400" cy="804862"/>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8D1BABC2-2B62-4D19-9C21-546C24D48743}" type="datetimeFigureOut">
              <a:rPr lang="en-US" altLang="en-US"/>
              <a:pPr/>
              <a:t>10/14/2026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59E26CB-805E-41C3-ABE9-45A7922EF5E0}" type="slidenum">
              <a:rPr lang="en-US" altLang="en-US"/>
              <a:pPr/>
              <a:t>‹#›</a:t>
            </a:fld>
            <a:endParaRPr lang="en-US" altLang="en-US"/>
          </a:p>
        </p:txBody>
      </p:sp>
    </p:spTree>
    <p:extLst>
      <p:ext uri="{BB962C8B-B14F-4D97-AF65-F5344CB8AC3E}">
        <p14:creationId xmlns:p14="http://schemas.microsoft.com/office/powerpoint/2010/main" val="255206101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B4C19A8-8892-4855-A872-3B69BED854BD}" type="datetimeFigureOut">
              <a:rPr lang="en-US" altLang="en-US"/>
              <a:pPr/>
              <a:t>10/14/2026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0428E63-BAF5-49C4-8645-98C900AB7C86}" type="slidenum">
              <a:rPr lang="en-US" altLang="en-US"/>
              <a:pPr/>
              <a:t>‹#›</a:t>
            </a:fld>
            <a:endParaRPr lang="en-US" altLang="en-US"/>
          </a:p>
        </p:txBody>
      </p:sp>
    </p:spTree>
    <p:extLst>
      <p:ext uri="{BB962C8B-B14F-4D97-AF65-F5344CB8AC3E}">
        <p14:creationId xmlns:p14="http://schemas.microsoft.com/office/powerpoint/2010/main" val="1565276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90B096B-48B7-4D8A-87C1-3B87E3788BB4}" type="datetimeFigureOut">
              <a:rPr lang="en-US" altLang="en-US"/>
              <a:pPr/>
              <a:t>10/14/2026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3CDC36F-790A-4C6D-9DA5-2BB82DA18E53}" type="slidenum">
              <a:rPr lang="en-US" altLang="en-US"/>
              <a:pPr/>
              <a:t>‹#›</a:t>
            </a:fld>
            <a:endParaRPr lang="en-US" altLang="en-US"/>
          </a:p>
        </p:txBody>
      </p:sp>
    </p:spTree>
    <p:extLst>
      <p:ext uri="{BB962C8B-B14F-4D97-AF65-F5344CB8AC3E}">
        <p14:creationId xmlns:p14="http://schemas.microsoft.com/office/powerpoint/2010/main" val="177118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48200" y="1981200"/>
            <a:ext cx="3810000" cy="4114800"/>
          </a:xfrm>
          <a:prstGeom prst="rect">
            <a:avLst/>
          </a:prstGeom>
        </p:spPr>
        <p:txBody>
          <a:bodyPr rtlCol="0">
            <a:normAutofit/>
          </a:bodyPr>
          <a:lstStyle/>
          <a:p>
            <a:pPr lvl="0"/>
            <a:endParaRPr lang="en-US" noProof="0"/>
          </a:p>
        </p:txBody>
      </p:sp>
      <p:sp>
        <p:nvSpPr>
          <p:cNvPr id="5" name="Date Placeholder 4"/>
          <p:cNvSpPr>
            <a:spLocks noGrp="1" noChangeArrowheads="1"/>
          </p:cNvSpPr>
          <p:nvPr>
            <p:ph type="dt" sz="half" idx="10"/>
          </p:nvPr>
        </p:nvSpPr>
        <p:spPr>
          <a:xfrm>
            <a:off x="685800" y="6248400"/>
            <a:ext cx="1905000" cy="457200"/>
          </a:xfrm>
        </p:spPr>
        <p:txBody>
          <a:bodyPr rtlCol="0"/>
          <a:lstStyle>
            <a:lvl1pPr>
              <a:defRPr>
                <a:solidFill>
                  <a:schemeClr val="tx2">
                    <a:lumMod val="90000"/>
                    <a:lumOff val="10000"/>
                  </a:schemeClr>
                </a:solidFill>
                <a:latin typeface="+mn-lt"/>
                <a:ea typeface="ＭＳ Ｐゴシック" pitchFamily="-96" charset="-128"/>
                <a:cs typeface="+mn-cs"/>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fld id="{EA3B91B1-31E9-4745-A993-107C08C905EA}" type="slidenum">
              <a:rPr lang="en-US" altLang="en-US"/>
              <a:pPr/>
              <a:t>‹#›</a:t>
            </a:fld>
            <a:endParaRPr lang="en-US" altLang="en-US"/>
          </a:p>
        </p:txBody>
      </p:sp>
    </p:spTree>
    <p:extLst>
      <p:ext uri="{BB962C8B-B14F-4D97-AF65-F5344CB8AC3E}">
        <p14:creationId xmlns:p14="http://schemas.microsoft.com/office/powerpoint/2010/main" val="364247193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a:prstGeom prst="rect">
            <a:avLst/>
          </a:prstGeom>
        </p:spPr>
        <p:txBody>
          <a:bodyPr rtlCol="0">
            <a:normAutofit/>
          </a:bodyPr>
          <a:lstStyle/>
          <a:p>
            <a:pPr lvl="0"/>
            <a:endParaRPr lang="en-US" noProof="0"/>
          </a:p>
        </p:txBody>
      </p:sp>
      <p:sp>
        <p:nvSpPr>
          <p:cNvPr id="4" name="Text Placeholder 3"/>
          <p:cNvSpPr>
            <a:spLocks noGrp="1"/>
          </p:cNvSpPr>
          <p:nvPr>
            <p:ph type="body" sz="half" idx="2"/>
          </p:nvPr>
        </p:nvSpPr>
        <p:spPr>
          <a:xfrm>
            <a:off x="4648200" y="1981200"/>
            <a:ext cx="381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85800" y="6248400"/>
            <a:ext cx="1905000" cy="457200"/>
          </a:xfrm>
        </p:spPr>
        <p:txBody>
          <a:bodyPr rtlCol="0"/>
          <a:lstStyle>
            <a:lvl1pPr>
              <a:defRPr>
                <a:solidFill>
                  <a:schemeClr val="tx2">
                    <a:lumMod val="90000"/>
                    <a:lumOff val="10000"/>
                  </a:schemeClr>
                </a:solidFill>
                <a:latin typeface="+mn-lt"/>
                <a:ea typeface="ＭＳ Ｐゴシック" pitchFamily="-96" charset="-128"/>
                <a:cs typeface="+mn-cs"/>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fld id="{D8C090EC-C723-48E2-8676-CF7B6B89400D}" type="slidenum">
              <a:rPr lang="en-US" altLang="en-US"/>
              <a:pPr/>
              <a:t>‹#›</a:t>
            </a:fld>
            <a:endParaRPr lang="en-US" altLang="en-US"/>
          </a:p>
        </p:txBody>
      </p:sp>
    </p:spTree>
    <p:extLst>
      <p:ext uri="{BB962C8B-B14F-4D97-AF65-F5344CB8AC3E}">
        <p14:creationId xmlns:p14="http://schemas.microsoft.com/office/powerpoint/2010/main" val="630459030"/>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62000" y="4572000"/>
            <a:ext cx="6781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762000" y="685800"/>
            <a:ext cx="7543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48400" y="6208713"/>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b="1">
                <a:solidFill>
                  <a:srgbClr val="474747"/>
                </a:solidFill>
                <a:latin typeface="Times New Roman" panose="02020603050405020304" pitchFamily="18" charset="0"/>
              </a:defRPr>
            </a:lvl1pPr>
          </a:lstStyle>
          <a:p>
            <a:fld id="{697A400B-7128-4E32-B362-DC1D158529E5}" type="datetimeFigureOut">
              <a:rPr lang="en-US" altLang="en-US"/>
              <a:pPr/>
              <a:t>10/14/2026</a:t>
            </a:fld>
            <a:endParaRPr lang="en-US" altLang="en-US"/>
          </a:p>
        </p:txBody>
      </p:sp>
      <p:sp>
        <p:nvSpPr>
          <p:cNvPr id="5" name="Footer Placeholder 4"/>
          <p:cNvSpPr>
            <a:spLocks noGrp="1"/>
          </p:cNvSpPr>
          <p:nvPr>
            <p:ph type="ftr" sz="quarter" idx="3"/>
          </p:nvPr>
        </p:nvSpPr>
        <p:spPr>
          <a:xfrm>
            <a:off x="762000" y="6208713"/>
            <a:ext cx="4873625" cy="365125"/>
          </a:xfrm>
          <a:prstGeom prst="rect">
            <a:avLst/>
          </a:prstGeom>
        </p:spPr>
        <p:txBody>
          <a:bodyPr vert="horz" lIns="91440" tIns="45720" rIns="91440" bIns="45720" rtlCol="0" anchor="ctr"/>
          <a:lstStyle>
            <a:lvl1pPr algn="l">
              <a:defRPr sz="1200" b="1">
                <a:solidFill>
                  <a:schemeClr val="tx2">
                    <a:lumMod val="90000"/>
                    <a:lumOff val="10000"/>
                  </a:schemeClr>
                </a:solidFill>
                <a:latin typeface="Arial" charset="0"/>
                <a:ea typeface="ＭＳ Ｐゴシック" pitchFamily="-96" charset="-128"/>
                <a:cs typeface="+mn-cs"/>
              </a:defRPr>
            </a:lvl1pPr>
          </a:lstStyle>
          <a:p>
            <a:pPr>
              <a:defRPr/>
            </a:pPr>
            <a:endParaRPr lang="en-US"/>
          </a:p>
        </p:txBody>
      </p:sp>
      <p:sp>
        <p:nvSpPr>
          <p:cNvPr id="6" name="Slide Number Placeholder 5"/>
          <p:cNvSpPr>
            <a:spLocks noGrp="1"/>
          </p:cNvSpPr>
          <p:nvPr>
            <p:ph type="sldNum" sz="quarter" idx="4"/>
          </p:nvPr>
        </p:nvSpPr>
        <p:spPr>
          <a:xfrm>
            <a:off x="7620000" y="5688013"/>
            <a:ext cx="762000" cy="365125"/>
          </a:xfrm>
          <a:prstGeom prst="rect">
            <a:avLst/>
          </a:prstGeom>
        </p:spPr>
        <p:txBody>
          <a:bodyPr vert="horz" wrap="square" lIns="91440" tIns="45720" rIns="91440" bIns="45720" numCol="1" anchor="ctr" anchorCtr="0" compatLnSpc="1">
            <a:prstTxWarp prst="textNoShape">
              <a:avLst/>
            </a:prstTxWarp>
          </a:bodyPr>
          <a:lstStyle>
            <a:lvl1pPr algn="r">
              <a:defRPr>
                <a:solidFill>
                  <a:srgbClr val="262626"/>
                </a:solidFill>
                <a:latin typeface="Impact" panose="020B0806030902050204" pitchFamily="34" charset="0"/>
              </a:defRPr>
            </a:lvl1pPr>
          </a:lstStyle>
          <a:p>
            <a:fld id="{19616ADA-8B56-4DBF-AFAD-0D2C51137283}" type="slidenum">
              <a:rPr lang="en-US" altLang="en-US"/>
              <a:pPr/>
              <a:t>‹#›</a:t>
            </a:fld>
            <a:endParaRPr lang="en-US" altLang="en-US"/>
          </a:p>
        </p:txBody>
      </p:sp>
      <p:sp>
        <p:nvSpPr>
          <p:cNvPr id="8" name="Rectangle 7"/>
          <p:cNvSpPr/>
          <p:nvPr/>
        </p:nvSpPr>
        <p:spPr>
          <a:xfrm>
            <a:off x="777875"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777875" y="6172200"/>
            <a:ext cx="7543800" cy="26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059" r:id="rId1"/>
    <p:sldLayoutId id="2147484052" r:id="rId2"/>
    <p:sldLayoutId id="2147484060" r:id="rId3"/>
    <p:sldLayoutId id="2147484053" r:id="rId4"/>
    <p:sldLayoutId id="2147484061" r:id="rId5"/>
    <p:sldLayoutId id="2147484054" r:id="rId6"/>
    <p:sldLayoutId id="2147484055" r:id="rId7"/>
    <p:sldLayoutId id="2147484062" r:id="rId8"/>
    <p:sldLayoutId id="2147484056" r:id="rId9"/>
    <p:sldLayoutId id="2147484057" r:id="rId10"/>
    <p:sldLayoutId id="2147484058" r:id="rId11"/>
    <p:sldLayoutId id="2147484063" r:id="rId12"/>
    <p:sldLayoutId id="2147484064" r:id="rId13"/>
  </p:sldLayoutIdLst>
  <p:transition spd="slow">
    <p:fade/>
  </p:transition>
  <p:txStyles>
    <p:titleStyle>
      <a:lvl1pPr algn="l" rtl="0" eaLnBrk="0" fontAlgn="base" hangingPunct="0">
        <a:spcBef>
          <a:spcPct val="0"/>
        </a:spcBef>
        <a:spcAft>
          <a:spcPct val="0"/>
        </a:spcAft>
        <a:defRPr sz="5400" kern="1200">
          <a:solidFill>
            <a:srgbClr val="262626"/>
          </a:solidFill>
          <a:latin typeface="+mj-lt"/>
          <a:ea typeface="MS PGothic" panose="020B0600070205080204" pitchFamily="34" charset="-128"/>
          <a:cs typeface="+mj-cs"/>
        </a:defRPr>
      </a:lvl1pPr>
      <a:lvl2pPr algn="l" rtl="0" eaLnBrk="0" fontAlgn="base" hangingPunct="0">
        <a:spcBef>
          <a:spcPct val="0"/>
        </a:spcBef>
        <a:spcAft>
          <a:spcPct val="0"/>
        </a:spcAft>
        <a:defRPr sz="5400">
          <a:solidFill>
            <a:srgbClr val="262626"/>
          </a:solidFill>
          <a:latin typeface="Impact" pitchFamily="34" charset="0"/>
          <a:ea typeface="MS PGothic" panose="020B0600070205080204" pitchFamily="34" charset="-128"/>
        </a:defRPr>
      </a:lvl2pPr>
      <a:lvl3pPr algn="l" rtl="0" eaLnBrk="0" fontAlgn="base" hangingPunct="0">
        <a:spcBef>
          <a:spcPct val="0"/>
        </a:spcBef>
        <a:spcAft>
          <a:spcPct val="0"/>
        </a:spcAft>
        <a:defRPr sz="5400">
          <a:solidFill>
            <a:srgbClr val="262626"/>
          </a:solidFill>
          <a:latin typeface="Impact" pitchFamily="34" charset="0"/>
          <a:ea typeface="MS PGothic" panose="020B0600070205080204" pitchFamily="34" charset="-128"/>
        </a:defRPr>
      </a:lvl3pPr>
      <a:lvl4pPr algn="l" rtl="0" eaLnBrk="0" fontAlgn="base" hangingPunct="0">
        <a:spcBef>
          <a:spcPct val="0"/>
        </a:spcBef>
        <a:spcAft>
          <a:spcPct val="0"/>
        </a:spcAft>
        <a:defRPr sz="5400">
          <a:solidFill>
            <a:srgbClr val="262626"/>
          </a:solidFill>
          <a:latin typeface="Impact" pitchFamily="34" charset="0"/>
          <a:ea typeface="MS PGothic" panose="020B0600070205080204" pitchFamily="34" charset="-128"/>
        </a:defRPr>
      </a:lvl4pPr>
      <a:lvl5pPr algn="l" rtl="0" eaLnBrk="0" fontAlgn="base" hangingPunct="0">
        <a:spcBef>
          <a:spcPct val="0"/>
        </a:spcBef>
        <a:spcAft>
          <a:spcPct val="0"/>
        </a:spcAft>
        <a:defRPr sz="5400">
          <a:solidFill>
            <a:srgbClr val="262626"/>
          </a:solidFill>
          <a:latin typeface="Impact" pitchFamily="34" charset="0"/>
          <a:ea typeface="MS PGothic" panose="020B0600070205080204" pitchFamily="34" charset="-128"/>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Font typeface="Arial" panose="020B0604020202020204" pitchFamily="34" charset="0"/>
        <a:buChar char="•"/>
        <a:defRPr sz="2400" kern="1200">
          <a:solidFill>
            <a:schemeClr val="tx2"/>
          </a:solidFill>
          <a:latin typeface="+mn-lt"/>
          <a:ea typeface="MS PGothic" panose="020B0600070205080204" pitchFamily="34" charset="-128"/>
          <a:cs typeface="+mn-cs"/>
        </a:defRPr>
      </a:lvl1pPr>
      <a:lvl2pPr marL="593725" indent="-27305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2"/>
          </a:solidFill>
          <a:latin typeface="+mn-lt"/>
          <a:ea typeface="MS PGothic" panose="020B0600070205080204" pitchFamily="34" charset="-128"/>
          <a:cs typeface="+mn-cs"/>
        </a:defRPr>
      </a:lvl2pPr>
      <a:lvl3pPr marL="868363" indent="-228600" algn="l" rtl="0" eaLnBrk="0" fontAlgn="base" hangingPunct="0">
        <a:spcBef>
          <a:spcPct val="20000"/>
        </a:spcBef>
        <a:spcAft>
          <a:spcPct val="0"/>
        </a:spcAft>
        <a:buClr>
          <a:schemeClr val="accent1"/>
        </a:buClr>
        <a:buFont typeface="Arial" panose="020B0604020202020204" pitchFamily="34" charset="0"/>
        <a:buChar char="•"/>
        <a:defRPr sz="2000" kern="1200">
          <a:solidFill>
            <a:schemeClr val="tx2"/>
          </a:solidFill>
          <a:latin typeface="+mn-lt"/>
          <a:ea typeface="MS PGothic" panose="020B0600070205080204" pitchFamily="34" charset="-128"/>
          <a:cs typeface="+mn-cs"/>
        </a:defRPr>
      </a:lvl3pPr>
      <a:lvl4pPr marL="1143000" indent="-228600" algn="l" rtl="0" eaLnBrk="0" fontAlgn="base" hangingPunct="0">
        <a:spcBef>
          <a:spcPct val="20000"/>
        </a:spcBef>
        <a:spcAft>
          <a:spcPct val="0"/>
        </a:spcAft>
        <a:buClr>
          <a:schemeClr val="accent1"/>
        </a:buClr>
        <a:buFont typeface="Arial" panose="020B0604020202020204" pitchFamily="34" charset="0"/>
        <a:buChar char="•"/>
        <a:defRPr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chemeClr val="accent1"/>
        </a:buClr>
        <a:buFont typeface="Arial" panose="020B0604020202020204" pitchFamily="34" charset="0"/>
        <a:buChar char="•"/>
        <a:defRPr kern="1200">
          <a:solidFill>
            <a:schemeClr val="tx2"/>
          </a:solidFill>
          <a:latin typeface="+mn-lt"/>
          <a:ea typeface="MS PGothic" panose="020B0600070205080204" pitchFamily="34" charset="-128"/>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HEIC"/></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youtu.be/kFqB8jr2ycI?si=czMKuH8m_8cq7VQK"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3200400" y="401659"/>
            <a:ext cx="4648200" cy="1815882"/>
          </a:xfrm>
          <a:prstGeom prst="rect">
            <a:avLst/>
          </a:prstGeom>
          <a:noFill/>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3600" dirty="0">
                <a:solidFill>
                  <a:schemeClr val="bg1"/>
                </a:solidFill>
                <a:effectLst>
                  <a:outerShdw blurRad="38100" dist="38100" dir="2700000" algn="tl">
                    <a:srgbClr val="C0C0C0"/>
                  </a:outerShdw>
                </a:effectLst>
                <a:latin typeface="Rockwell" panose="02060603020205020403" pitchFamily="18" charset="0"/>
              </a:rPr>
              <a:t>The Fuller Center Bicycle Adventure</a:t>
            </a:r>
          </a:p>
          <a:p>
            <a:pPr algn="ctr"/>
            <a:r>
              <a:rPr lang="en-US" altLang="en-US" sz="4000" dirty="0">
                <a:solidFill>
                  <a:schemeClr val="bg1"/>
                </a:solidFill>
                <a:effectLst>
                  <a:outerShdw blurRad="38100" dist="38100" dir="2700000" algn="tl">
                    <a:srgbClr val="C0C0C0"/>
                  </a:outerShdw>
                </a:effectLst>
                <a:latin typeface="Rockwell" panose="02060603020205020403" pitchFamily="18" charset="0"/>
              </a:rPr>
              <a:t>2027</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l="518" r="41"/>
          <a:stretch>
            <a:fillRect/>
          </a:stretch>
        </p:blipFill>
        <p:spPr>
          <a:xfrm>
            <a:off x="741948" y="3262977"/>
            <a:ext cx="3455273" cy="25908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rcRect/>
          <a:stretch/>
        </p:blipFill>
        <p:spPr>
          <a:xfrm>
            <a:off x="4800600" y="3262977"/>
            <a:ext cx="3497178" cy="2622883"/>
          </a:xfrm>
          <a:prstGeom prst="rect">
            <a:avLst/>
          </a:prstGeom>
        </p:spPr>
      </p:pic>
      <p:pic>
        <p:nvPicPr>
          <p:cNvPr id="4" name="Picture 3">
            <a:extLst>
              <a:ext uri="{FF2B5EF4-FFF2-40B4-BE49-F238E27FC236}">
                <a16:creationId xmlns:a16="http://schemas.microsoft.com/office/drawing/2014/main" id="{932D59ED-0214-9CF1-7BEF-644B06A1D69F}"/>
              </a:ext>
            </a:extLst>
          </p:cNvPr>
          <p:cNvPicPr>
            <a:picLocks noChangeAspect="1"/>
          </p:cNvPicPr>
          <p:nvPr/>
        </p:nvPicPr>
        <p:blipFill>
          <a:blip r:embed="rId5"/>
          <a:stretch>
            <a:fillRect/>
          </a:stretch>
        </p:blipFill>
        <p:spPr>
          <a:xfrm>
            <a:off x="1295400" y="511087"/>
            <a:ext cx="1597025" cy="1597025"/>
          </a:xfrm>
          <a:prstGeom prst="rect">
            <a:avLst/>
          </a:prstGeom>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533400"/>
            <a:ext cx="7772400" cy="533400"/>
          </a:xfrm>
        </p:spPr>
        <p:txBody>
          <a:bodyPr>
            <a:noAutofit/>
          </a:bodyPr>
          <a:lstStyle/>
          <a:p>
            <a:pPr eaLnBrk="1" hangingPunct="1"/>
            <a:r>
              <a:rPr lang="en-US" altLang="en-US" sz="3600" b="1">
                <a:effectLst>
                  <a:outerShdw blurRad="38100" dist="38100" dir="2700000" algn="tl">
                    <a:srgbClr val="C0C0C0"/>
                  </a:outerShdw>
                </a:effectLst>
                <a:latin typeface="Rockwell" panose="02060603020205020403" pitchFamily="18" charset="0"/>
              </a:rPr>
              <a:t>What is the Bicycle Adventure?</a:t>
            </a:r>
          </a:p>
        </p:txBody>
      </p:sp>
      <p:sp>
        <p:nvSpPr>
          <p:cNvPr id="8195" name="Text Placeholder 4"/>
          <p:cNvSpPr>
            <a:spLocks noGrp="1"/>
          </p:cNvSpPr>
          <p:nvPr>
            <p:ph type="body" sz="half" idx="1"/>
          </p:nvPr>
        </p:nvSpPr>
        <p:spPr>
          <a:xfrm>
            <a:off x="685800" y="1639888"/>
            <a:ext cx="4343400" cy="3581400"/>
          </a:xfrm>
        </p:spPr>
        <p:txBody>
          <a:bodyPr rtlCol="0">
            <a:normAutofit lnSpcReduction="10000"/>
          </a:bodyPr>
          <a:lstStyle/>
          <a:p>
            <a:pPr marL="274320" indent="-274320" eaLnBrk="1" fontAlgn="auto" hangingPunct="1">
              <a:spcAft>
                <a:spcPts val="0"/>
              </a:spcAft>
              <a:defRPr/>
            </a:pPr>
            <a:r>
              <a:rPr lang="en-US" altLang="en-US" sz="1800" dirty="0">
                <a:latin typeface="Rockwell" panose="02060603020205020403" pitchFamily="18" charset="0"/>
                <a:ea typeface="+mn-ea"/>
                <a:cs typeface="Arial" charset="0"/>
              </a:rPr>
              <a:t>It began in 2008 as a cross-country cycling event to encourage people to join the movement to eliminate poverty housing </a:t>
            </a:r>
          </a:p>
          <a:p>
            <a:pPr marL="274320" indent="-274320" eaLnBrk="1" fontAlgn="auto" hangingPunct="1">
              <a:spcAft>
                <a:spcPts val="0"/>
              </a:spcAft>
              <a:defRPr/>
            </a:pPr>
            <a:endParaRPr lang="en-US" altLang="en-US" sz="1800" dirty="0">
              <a:latin typeface="Rockwell" panose="02060603020205020403" pitchFamily="18" charset="0"/>
              <a:ea typeface="+mn-ea"/>
              <a:cs typeface="Arial" charset="0"/>
            </a:endParaRPr>
          </a:p>
          <a:p>
            <a:pPr marL="274320" indent="-274320" eaLnBrk="1" fontAlgn="auto" hangingPunct="1">
              <a:spcAft>
                <a:spcPts val="0"/>
              </a:spcAft>
              <a:defRPr/>
            </a:pPr>
            <a:r>
              <a:rPr lang="en-US" altLang="en-US" sz="1800" dirty="0">
                <a:latin typeface="Rockwell" panose="02060603020205020403" pitchFamily="18" charset="0"/>
                <a:ea typeface="+mn-ea"/>
                <a:cs typeface="Arial" charset="0"/>
              </a:rPr>
              <a:t>The ride raises money and awareness for the work of The Fuller Center for Housing</a:t>
            </a:r>
          </a:p>
          <a:p>
            <a:pPr marL="274320" indent="-274320" eaLnBrk="1" fontAlgn="auto" hangingPunct="1">
              <a:spcAft>
                <a:spcPts val="0"/>
              </a:spcAft>
              <a:buFont typeface="Wingdings 2" pitchFamily="18" charset="2"/>
              <a:buNone/>
              <a:defRPr/>
            </a:pPr>
            <a:endParaRPr lang="en-US" altLang="en-US" sz="1800" dirty="0">
              <a:latin typeface="Rockwell" panose="02060603020205020403" pitchFamily="18" charset="0"/>
              <a:ea typeface="+mn-ea"/>
              <a:cs typeface="Arial" charset="0"/>
            </a:endParaRPr>
          </a:p>
          <a:p>
            <a:pPr marL="274320" indent="-274320" eaLnBrk="1" fontAlgn="auto" hangingPunct="1">
              <a:spcAft>
                <a:spcPts val="0"/>
              </a:spcAft>
              <a:defRPr/>
            </a:pPr>
            <a:r>
              <a:rPr lang="en-US" altLang="en-US" sz="1800" dirty="0">
                <a:latin typeface="Rockwell" panose="02060603020205020403" pitchFamily="18" charset="0"/>
                <a:ea typeface="+mn-ea"/>
                <a:cs typeface="Arial" charset="0"/>
              </a:rPr>
              <a:t>Brings people together from all ages  and backgrounds to spend time together cycling, volunteering, serving, and praying</a:t>
            </a:r>
            <a:endParaRPr lang="en-US" altLang="en-US" dirty="0">
              <a:latin typeface="Rockwell" panose="02060603020205020403" pitchFamily="18" charset="0"/>
              <a:ea typeface="+mn-ea"/>
            </a:endParaRPr>
          </a:p>
        </p:txBody>
      </p:sp>
      <p:pic>
        <p:nvPicPr>
          <p:cNvPr id="18435" name="Picture 5" descr="FCBA-Logo-Lg.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44196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345241179_jenny's pics 011.jpg"/>
          <p:cNvPicPr>
            <a:picLocks noChangeAspect="1"/>
          </p:cNvPicPr>
          <p:nvPr/>
        </p:nvPicPr>
        <p:blipFill>
          <a:blip r:embed="rId3" cstate="print"/>
          <a:stretch>
            <a:fillRect/>
          </a:stretch>
        </p:blipFill>
        <p:spPr>
          <a:xfrm rot="21060887">
            <a:off x="5512944" y="3556566"/>
            <a:ext cx="1800625" cy="2400833"/>
          </a:xfrm>
          <a:prstGeom prst="rect">
            <a:avLst/>
          </a:prstGeom>
          <a:ln>
            <a:noFill/>
          </a:ln>
          <a:effectLst>
            <a:softEdge rad="112500"/>
          </a:effectLst>
        </p:spPr>
      </p:pic>
      <p:pic>
        <p:nvPicPr>
          <p:cNvPr id="9" name="Picture 8" descr="EVBiking.jpg"/>
          <p:cNvPicPr>
            <a:picLocks noChangeAspect="1"/>
          </p:cNvPicPr>
          <p:nvPr/>
        </p:nvPicPr>
        <p:blipFill>
          <a:blip r:embed="rId4" cstate="print"/>
          <a:stretch>
            <a:fillRect/>
          </a:stretch>
        </p:blipFill>
        <p:spPr>
          <a:xfrm rot="660899">
            <a:off x="6227134" y="1746907"/>
            <a:ext cx="2263997" cy="2136647"/>
          </a:xfrm>
          <a:prstGeom prst="rect">
            <a:avLst/>
          </a:prstGeom>
          <a:ln>
            <a:noFill/>
          </a:ln>
          <a:effectLst>
            <a:softEdge rad="112500"/>
          </a:effectLst>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304800"/>
            <a:ext cx="7772400" cy="762000"/>
          </a:xfrm>
        </p:spPr>
        <p:txBody>
          <a:bodyPr>
            <a:normAutofit/>
          </a:bodyPr>
          <a:lstStyle/>
          <a:p>
            <a:pPr eaLnBrk="1" hangingPunct="1"/>
            <a:r>
              <a:rPr lang="en-US" altLang="en-US" sz="3600" b="1" dirty="0">
                <a:effectLst>
                  <a:outerShdw blurRad="38100" dist="38100" dir="2700000" algn="tl">
                    <a:srgbClr val="C0C0C0"/>
                  </a:outerShdw>
                </a:effectLst>
                <a:latin typeface="Rockwell" panose="02060603020205020403" pitchFamily="18" charset="0"/>
              </a:rPr>
              <a:t>2027 Routes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rcRect/>
          <a:stretch/>
        </p:blipFill>
        <p:spPr>
          <a:xfrm>
            <a:off x="710149" y="1084857"/>
            <a:ext cx="7723700" cy="4688286"/>
          </a:xfrm>
          <a:prstGeom prst="rect">
            <a:avLst/>
          </a:prstGeom>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914400" y="480431"/>
            <a:ext cx="7162800" cy="533400"/>
          </a:xfrm>
        </p:spPr>
        <p:txBody>
          <a:bodyPr>
            <a:noAutofit/>
          </a:bodyPr>
          <a:lstStyle/>
          <a:p>
            <a:pPr eaLnBrk="1" hangingPunct="1"/>
            <a:r>
              <a:rPr lang="en-US" altLang="en-US" sz="3600" b="1" dirty="0">
                <a:effectLst>
                  <a:outerShdw blurRad="38100" dist="38100" dir="2700000" algn="tl">
                    <a:srgbClr val="C0C0C0"/>
                  </a:outerShdw>
                </a:effectLst>
                <a:latin typeface="Rockwell" panose="02060603020205020403" pitchFamily="18" charset="0"/>
              </a:rPr>
              <a:t>What is the Bicycle Adventure?</a:t>
            </a:r>
          </a:p>
        </p:txBody>
      </p:sp>
      <p:sp>
        <p:nvSpPr>
          <p:cNvPr id="20483" name="TextBox 3"/>
          <p:cNvSpPr txBox="1">
            <a:spLocks noChangeArrowheads="1"/>
          </p:cNvSpPr>
          <p:nvPr/>
        </p:nvSpPr>
        <p:spPr bwMode="auto">
          <a:xfrm>
            <a:off x="1447800" y="5562600"/>
            <a:ext cx="7848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2000" dirty="0">
                <a:hlinkClick r:id="rId2"/>
              </a:rPr>
              <a:t>https://youtu.be/kFqB8jr2ycI?si=czMKuH8m_8cq7VQK</a:t>
            </a:r>
            <a:endParaRPr lang="en-US" altLang="en-US" sz="2000" dirty="0"/>
          </a:p>
        </p:txBody>
      </p:sp>
      <p:pic>
        <p:nvPicPr>
          <p:cNvPr id="6" name="Picture 5">
            <a:extLst>
              <a:ext uri="{FF2B5EF4-FFF2-40B4-BE49-F238E27FC236}">
                <a16:creationId xmlns:a16="http://schemas.microsoft.com/office/drawing/2014/main" id="{94EA2D25-31E0-6ADD-FFFD-9DF6020446BD}"/>
              </a:ext>
            </a:extLst>
          </p:cNvPr>
          <p:cNvPicPr>
            <a:picLocks noChangeAspect="1"/>
          </p:cNvPicPr>
          <p:nvPr/>
        </p:nvPicPr>
        <p:blipFill>
          <a:blip r:embed="rId3"/>
          <a:stretch>
            <a:fillRect/>
          </a:stretch>
        </p:blipFill>
        <p:spPr>
          <a:xfrm>
            <a:off x="1231900" y="1013831"/>
            <a:ext cx="6680200" cy="4296938"/>
          </a:xfrm>
          <a:prstGeom prst="rect">
            <a:avLst/>
          </a:prstGeom>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304800"/>
            <a:ext cx="7772400" cy="762000"/>
          </a:xfrm>
        </p:spPr>
        <p:txBody>
          <a:bodyPr>
            <a:normAutofit/>
          </a:bodyPr>
          <a:lstStyle/>
          <a:p>
            <a:pPr eaLnBrk="1" hangingPunct="1"/>
            <a:r>
              <a:rPr lang="en-US" altLang="en-US" sz="3600" b="1">
                <a:effectLst>
                  <a:outerShdw blurRad="38100" dist="38100" dir="2700000" algn="tl">
                    <a:srgbClr val="C0C0C0"/>
                  </a:outerShdw>
                </a:effectLst>
                <a:latin typeface="Rockwell" panose="02060603020205020403" pitchFamily="18" charset="0"/>
              </a:rPr>
              <a:t>Why We Ride</a:t>
            </a:r>
          </a:p>
        </p:txBody>
      </p:sp>
      <p:sp>
        <p:nvSpPr>
          <p:cNvPr id="21506" name="Text Placeholder 2"/>
          <p:cNvSpPr>
            <a:spLocks noGrp="1"/>
          </p:cNvSpPr>
          <p:nvPr>
            <p:ph type="body" sz="half" idx="1"/>
          </p:nvPr>
        </p:nvSpPr>
        <p:spPr>
          <a:xfrm>
            <a:off x="685800" y="1447800"/>
            <a:ext cx="5029200" cy="4495800"/>
          </a:xfrm>
        </p:spPr>
        <p:txBody>
          <a:bodyPr/>
          <a:lstStyle/>
          <a:p>
            <a:pPr eaLnBrk="1" hangingPunct="1"/>
            <a:r>
              <a:rPr lang="en-US" altLang="en-US" sz="1800" dirty="0">
                <a:latin typeface="Rockwell" panose="02060603020205020403" pitchFamily="18" charset="0"/>
                <a:cs typeface="Arial" panose="020B0604020202020204" pitchFamily="34" charset="0"/>
              </a:rPr>
              <a:t>To spread the word about our ministry</a:t>
            </a:r>
          </a:p>
          <a:p>
            <a:pPr lvl="1" eaLnBrk="1" hangingPunct="1"/>
            <a:r>
              <a:rPr lang="en-US" altLang="en-US" sz="1600" dirty="0">
                <a:latin typeface="Rockwell" panose="02060603020205020403" pitchFamily="18" charset="0"/>
                <a:cs typeface="Arial" panose="020B0604020202020204" pitchFamily="34" charset="0"/>
              </a:rPr>
              <a:t>We will speak to churches, civic groups, and the media about the affordable housing movement</a:t>
            </a:r>
            <a:br>
              <a:rPr lang="en-US" altLang="en-US" sz="1600" dirty="0">
                <a:latin typeface="Rockwell" panose="02060603020205020403" pitchFamily="18" charset="0"/>
                <a:cs typeface="Arial" panose="020B0604020202020204" pitchFamily="34" charset="0"/>
              </a:rPr>
            </a:br>
            <a:endParaRPr lang="en-US" altLang="en-US" sz="1600" dirty="0">
              <a:latin typeface="Rockwell" panose="02060603020205020403" pitchFamily="18" charset="0"/>
              <a:cs typeface="Arial" panose="020B0604020202020204" pitchFamily="34" charset="0"/>
            </a:endParaRPr>
          </a:p>
          <a:p>
            <a:pPr eaLnBrk="1" hangingPunct="1"/>
            <a:r>
              <a:rPr lang="en-US" altLang="en-US" sz="1800" dirty="0">
                <a:latin typeface="Rockwell" panose="02060603020205020403" pitchFamily="18" charset="0"/>
                <a:cs typeface="Arial" panose="020B0604020202020204" pitchFamily="34" charset="0"/>
              </a:rPr>
              <a:t>To raise money for The Fuller Center</a:t>
            </a:r>
          </a:p>
          <a:p>
            <a:pPr lvl="1" eaLnBrk="1" hangingPunct="1"/>
            <a:r>
              <a:rPr lang="en-US" altLang="en-US" sz="1600" dirty="0">
                <a:latin typeface="Rockwell" panose="02060603020205020403" pitchFamily="18" charset="0"/>
                <a:cs typeface="Arial" panose="020B0604020202020204" pitchFamily="34" charset="0"/>
              </a:rPr>
              <a:t>Helps provide a simple, decent place to live for families in-need around the world</a:t>
            </a:r>
          </a:p>
          <a:p>
            <a:pPr lvl="1" eaLnBrk="1" hangingPunct="1"/>
            <a:r>
              <a:rPr lang="en-US" altLang="en-US" sz="1600" dirty="0">
                <a:latin typeface="Rockwell" panose="02060603020205020403" pitchFamily="18" charset="0"/>
                <a:cs typeface="Arial" panose="020B0604020202020204" pitchFamily="34" charset="0"/>
              </a:rPr>
              <a:t>Over $7.5 million raised since 2008 </a:t>
            </a:r>
          </a:p>
          <a:p>
            <a:pPr lvl="1" eaLnBrk="1" hangingPunct="1"/>
            <a:r>
              <a:rPr lang="en-US" altLang="en-US" sz="1600" dirty="0">
                <a:latin typeface="Rockwell" panose="02060603020205020403" pitchFamily="18" charset="0"/>
                <a:cs typeface="Arial" panose="020B0604020202020204" pitchFamily="34" charset="0"/>
              </a:rPr>
              <a:t>This year’s goal = raise at least $1,000,000!</a:t>
            </a:r>
            <a:br>
              <a:rPr lang="en-US" altLang="en-US" sz="1800" dirty="0">
                <a:latin typeface="Rockwell" panose="02060603020205020403" pitchFamily="18" charset="0"/>
                <a:cs typeface="Arial" panose="020B0604020202020204" pitchFamily="34" charset="0"/>
              </a:rPr>
            </a:br>
            <a:endParaRPr lang="en-US" altLang="en-US" sz="1800" dirty="0">
              <a:latin typeface="Rockwell" panose="02060603020205020403" pitchFamily="18" charset="0"/>
              <a:cs typeface="Arial" panose="020B0604020202020204" pitchFamily="34" charset="0"/>
            </a:endParaRPr>
          </a:p>
          <a:p>
            <a:pPr eaLnBrk="1" hangingPunct="1"/>
            <a:r>
              <a:rPr lang="en-US" altLang="en-US" sz="1800" dirty="0">
                <a:latin typeface="Rockwell" panose="02060603020205020403" pitchFamily="18" charset="0"/>
                <a:cs typeface="Arial" panose="020B0604020202020204" pitchFamily="34" charset="0"/>
              </a:rPr>
              <a:t>To put our faith into action</a:t>
            </a:r>
          </a:p>
          <a:p>
            <a:pPr lvl="1" eaLnBrk="1" hangingPunct="1"/>
            <a:r>
              <a:rPr lang="en-US" altLang="en-US" sz="1600" dirty="0">
                <a:latin typeface="Rockwell" panose="02060603020205020403" pitchFamily="18" charset="0"/>
                <a:cs typeface="Arial" panose="020B0604020202020204" pitchFamily="34" charset="0"/>
              </a:rPr>
              <a:t>Millard Fuller would say – “Faith without works is as dead as a doornail”</a:t>
            </a:r>
          </a:p>
        </p:txBody>
      </p:sp>
      <p:pic>
        <p:nvPicPr>
          <p:cNvPr id="9220" name="Chart Placeholder 4"/>
          <p:cNvPicPr>
            <a:picLocks noGrp="1" noChangeAspect="1"/>
          </p:cNvPicPr>
          <p:nvPr>
            <p:ph type="chart" sz="half" idx="2"/>
          </p:nvPr>
        </p:nvPicPr>
        <p:blipFill>
          <a:blip r:embed="rId2" cstate="print">
            <a:extLst>
              <a:ext uri="{28A0092B-C50C-407E-A947-70E740481C1C}">
                <a14:useLocalDpi xmlns:a14="http://schemas.microsoft.com/office/drawing/2010/main" val="0"/>
              </a:ext>
            </a:extLst>
          </a:blip>
          <a:srcRect/>
          <a:stretch/>
        </p:blipFill>
        <p:spPr>
          <a:xfrm rot="20972977">
            <a:off x="6208713" y="1255163"/>
            <a:ext cx="2286000" cy="2286000"/>
          </a:xfrm>
          <a:effectLst>
            <a:softEdge rad="112500"/>
          </a:effectLst>
        </p:spPr>
      </p:pic>
      <p:pic>
        <p:nvPicPr>
          <p:cNvPr id="9221" name="Picture 6"/>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rot="709783">
            <a:off x="5827448" y="3549100"/>
            <a:ext cx="2694517" cy="2020888"/>
          </a:xfrm>
          <a:prstGeom prst="rect">
            <a:avLst/>
          </a:prstGeom>
          <a:ln>
            <a:noFill/>
          </a:ln>
          <a:effectLst>
            <a:softEdge rad="112500"/>
          </a:effectLst>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661BE-A7B9-BE66-6022-8B5072574B9D}"/>
              </a:ext>
            </a:extLst>
          </p:cNvPr>
          <p:cNvSpPr>
            <a:spLocks noGrp="1"/>
          </p:cNvSpPr>
          <p:nvPr>
            <p:ph type="title"/>
          </p:nvPr>
        </p:nvSpPr>
        <p:spPr>
          <a:xfrm>
            <a:off x="380999" y="4023360"/>
            <a:ext cx="8275321" cy="1600200"/>
          </a:xfrm>
        </p:spPr>
        <p:txBody>
          <a:bodyPr/>
          <a:lstStyle/>
          <a:p>
            <a:r>
              <a:rPr lang="en-US" sz="7200" dirty="0"/>
              <a:t>Bike        Build     Speak</a:t>
            </a:r>
          </a:p>
        </p:txBody>
      </p:sp>
      <p:pic>
        <p:nvPicPr>
          <p:cNvPr id="5" name="Content Placeholder 4">
            <a:extLst>
              <a:ext uri="{FF2B5EF4-FFF2-40B4-BE49-F238E27FC236}">
                <a16:creationId xmlns:a16="http://schemas.microsoft.com/office/drawing/2014/main" id="{50B04668-D8A8-AFB9-6BE4-82DA4306179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19950" y="1239149"/>
            <a:ext cx="3207598" cy="2405699"/>
          </a:xfrm>
        </p:spPr>
      </p:pic>
      <p:pic>
        <p:nvPicPr>
          <p:cNvPr id="7" name="Picture 6">
            <a:extLst>
              <a:ext uri="{FF2B5EF4-FFF2-40B4-BE49-F238E27FC236}">
                <a16:creationId xmlns:a16="http://schemas.microsoft.com/office/drawing/2014/main" id="{E802A430-D97B-E601-E0A1-9FC4A9B03B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6041" y="827311"/>
            <a:ext cx="2370617" cy="3150923"/>
          </a:xfrm>
          <a:prstGeom prst="rect">
            <a:avLst/>
          </a:prstGeom>
        </p:spPr>
      </p:pic>
      <p:pic>
        <p:nvPicPr>
          <p:cNvPr id="1026" name="Picture 2">
            <a:extLst>
              <a:ext uri="{FF2B5EF4-FFF2-40B4-BE49-F238E27FC236}">
                <a16:creationId xmlns:a16="http://schemas.microsoft.com/office/drawing/2014/main" id="{D3B6203F-3A88-8C91-6275-B968CF1E861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42" t="7679" r="12856" b="7679"/>
          <a:stretch>
            <a:fillRect/>
          </a:stretch>
        </p:blipFill>
        <p:spPr bwMode="auto">
          <a:xfrm>
            <a:off x="6096000" y="827312"/>
            <a:ext cx="2560320" cy="3150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849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8382000" cy="685800"/>
          </a:xfrm>
        </p:spPr>
        <p:txBody>
          <a:bodyPr>
            <a:normAutofit fontScale="90000"/>
          </a:bodyPr>
          <a:lstStyle/>
          <a:p>
            <a:pPr eaLnBrk="1" hangingPunct="1"/>
            <a:br>
              <a:rPr lang="en-US" altLang="en-US" sz="2300" u="sng">
                <a:solidFill>
                  <a:srgbClr val="000000"/>
                </a:solidFill>
                <a:cs typeface="Arial" panose="020B0604020202020204" pitchFamily="34" charset="0"/>
              </a:rPr>
            </a:br>
            <a:r>
              <a:rPr lang="en-US" altLang="en-US" sz="2900" b="1">
                <a:effectLst>
                  <a:outerShdw blurRad="38100" dist="38100" dir="2700000" algn="tl">
                    <a:srgbClr val="C0C0C0"/>
                  </a:outerShdw>
                </a:effectLst>
                <a:latin typeface="Rockwell" panose="02060603020205020403" pitchFamily="18" charset="0"/>
                <a:cs typeface="Arial" panose="020B0604020202020204" pitchFamily="34" charset="0"/>
              </a:rPr>
              <a:t>What is The Fuller Center for Housing?</a:t>
            </a:r>
          </a:p>
        </p:txBody>
      </p:sp>
      <p:sp>
        <p:nvSpPr>
          <p:cNvPr id="22530" name="Rectangle 3"/>
          <p:cNvSpPr>
            <a:spLocks noGrp="1" noChangeArrowheads="1"/>
          </p:cNvSpPr>
          <p:nvPr>
            <p:ph idx="1"/>
          </p:nvPr>
        </p:nvSpPr>
        <p:spPr>
          <a:xfrm>
            <a:off x="685800" y="1524000"/>
            <a:ext cx="5181600" cy="1066800"/>
          </a:xfrm>
        </p:spPr>
        <p:txBody>
          <a:bodyPr/>
          <a:lstStyle/>
          <a:p>
            <a:pPr eaLnBrk="1" hangingPunct="1">
              <a:buFont typeface="Wingdings 2" panose="05020102010507070707" pitchFamily="18" charset="2"/>
              <a:buChar char=""/>
            </a:pPr>
            <a:r>
              <a:rPr lang="en-US" altLang="en-US" sz="1500" b="1" dirty="0">
                <a:solidFill>
                  <a:srgbClr val="000000"/>
                </a:solidFill>
                <a:latin typeface="Rockwell" panose="02060603020205020403" pitchFamily="18" charset="0"/>
                <a:cs typeface="Times New Roman" panose="02020603050405020304" pitchFamily="18" charset="0"/>
              </a:rPr>
              <a:t>Christian.</a:t>
            </a:r>
            <a:r>
              <a:rPr lang="en-US" altLang="en-US" sz="1500" dirty="0">
                <a:solidFill>
                  <a:srgbClr val="000000"/>
                </a:solidFill>
                <a:latin typeface="Rockwell" panose="02060603020205020403" pitchFamily="18" charset="0"/>
                <a:cs typeface="Times New Roman" panose="02020603050405020304" pitchFamily="18" charset="0"/>
              </a:rPr>
              <a:t> The Fuller Center, faith-driven and Christ-centered, is a non-profit organization that seeks to eliminate poverty housing around the world. We aren’t</a:t>
            </a:r>
            <a:r>
              <a:rPr lang="en-US" altLang="ja-JP" sz="1500" dirty="0">
                <a:solidFill>
                  <a:srgbClr val="000000"/>
                </a:solidFill>
                <a:latin typeface="Rockwell" panose="02060603020205020403" pitchFamily="18" charset="0"/>
                <a:cs typeface="Times New Roman" panose="02020603050405020304" pitchFamily="18" charset="0"/>
              </a:rPr>
              <a:t> a church but we are a servant of the Church. </a:t>
            </a:r>
          </a:p>
          <a:p>
            <a:pPr eaLnBrk="1" hangingPunct="1">
              <a:buClr>
                <a:srgbClr val="1B587C"/>
              </a:buClr>
              <a:buFont typeface="Wingdings 2" panose="05020102010507070707" pitchFamily="18" charset="2"/>
              <a:buChar char=""/>
            </a:pPr>
            <a:endParaRPr lang="en-US" altLang="en-US" sz="1700" dirty="0"/>
          </a:p>
        </p:txBody>
      </p:sp>
      <p:pic>
        <p:nvPicPr>
          <p:cNvPr id="2253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742112" y="1165225"/>
            <a:ext cx="1296988"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1"/>
          <p:cNvSpPr txBox="1">
            <a:spLocks noChangeArrowheads="1"/>
          </p:cNvSpPr>
          <p:nvPr/>
        </p:nvSpPr>
        <p:spPr bwMode="auto">
          <a:xfrm>
            <a:off x="685800" y="2462213"/>
            <a:ext cx="7620000"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3050" indent="-2730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buClr>
                <a:schemeClr val="accent1"/>
              </a:buClr>
              <a:buFont typeface="Wingdings 2" panose="05020102010507070707" pitchFamily="18" charset="2"/>
              <a:buChar char=""/>
            </a:pPr>
            <a:r>
              <a:rPr lang="en-US" altLang="en-US" sz="1500" b="1" dirty="0">
                <a:solidFill>
                  <a:srgbClr val="000000"/>
                </a:solidFill>
                <a:latin typeface="Rockwell" panose="02060603020205020403" pitchFamily="18" charset="0"/>
                <a:cs typeface="Times New Roman" panose="02020603050405020304" pitchFamily="18" charset="0"/>
              </a:rPr>
              <a:t>People-driven.</a:t>
            </a:r>
            <a:r>
              <a:rPr lang="en-US" altLang="en-US" sz="1500" dirty="0">
                <a:solidFill>
                  <a:srgbClr val="000000"/>
                </a:solidFill>
                <a:latin typeface="Rockwell" panose="02060603020205020403" pitchFamily="18" charset="0"/>
                <a:cs typeface="Times New Roman" panose="02020603050405020304" pitchFamily="18" charset="0"/>
              </a:rPr>
              <a:t> We are not a government agency, and we do not use government funds for house building.</a:t>
            </a:r>
          </a:p>
          <a:p>
            <a:pPr eaLnBrk="1" hangingPunct="1">
              <a:buClr>
                <a:schemeClr val="accent1"/>
              </a:buClr>
              <a:buFont typeface="Wingdings 2" panose="05020102010507070707" pitchFamily="18" charset="2"/>
              <a:buChar char=""/>
            </a:pPr>
            <a:endParaRPr lang="en-US" altLang="en-US" sz="1500" b="1" dirty="0">
              <a:solidFill>
                <a:srgbClr val="000000"/>
              </a:solidFill>
              <a:latin typeface="Rockwell" panose="02060603020205020403" pitchFamily="18" charset="0"/>
              <a:cs typeface="Times New Roman" panose="02020603050405020304" pitchFamily="18" charset="0"/>
            </a:endParaRPr>
          </a:p>
          <a:p>
            <a:pPr eaLnBrk="1" hangingPunct="1">
              <a:buClr>
                <a:schemeClr val="accent1"/>
              </a:buClr>
              <a:buFont typeface="Wingdings 2" panose="05020102010507070707" pitchFamily="18" charset="2"/>
              <a:buChar char=""/>
            </a:pPr>
            <a:r>
              <a:rPr lang="en-US" altLang="en-US" sz="1500" b="1" dirty="0">
                <a:solidFill>
                  <a:srgbClr val="000000"/>
                </a:solidFill>
                <a:latin typeface="Rockwell" panose="02060603020205020403" pitchFamily="18" charset="0"/>
                <a:cs typeface="Times New Roman" panose="02020603050405020304" pitchFamily="18" charset="0"/>
              </a:rPr>
              <a:t>Grassroots.</a:t>
            </a:r>
            <a:r>
              <a:rPr lang="en-US" altLang="en-US" sz="1500" dirty="0">
                <a:solidFill>
                  <a:srgbClr val="000000"/>
                </a:solidFill>
                <a:latin typeface="Rockwell" panose="02060603020205020403" pitchFamily="18" charset="0"/>
                <a:cs typeface="Times New Roman" panose="02020603050405020304" pitchFamily="18" charset="0"/>
              </a:rPr>
              <a:t> We believe that that the real work happens on the ground in communities around the world through our covenant partners, so a large, overseeing bureaucracy isn’</a:t>
            </a:r>
            <a:r>
              <a:rPr lang="en-US" altLang="ja-JP" sz="1500" dirty="0">
                <a:solidFill>
                  <a:srgbClr val="000000"/>
                </a:solidFill>
                <a:latin typeface="Rockwell" panose="02060603020205020403" pitchFamily="18" charset="0"/>
                <a:cs typeface="Times New Roman" panose="02020603050405020304" pitchFamily="18" charset="0"/>
              </a:rPr>
              <a:t>t needed.</a:t>
            </a:r>
          </a:p>
          <a:p>
            <a:pPr eaLnBrk="1" hangingPunct="1">
              <a:buClr>
                <a:schemeClr val="accent1"/>
              </a:buClr>
              <a:buFont typeface="Wingdings 2" panose="05020102010507070707" pitchFamily="18" charset="2"/>
              <a:buChar char=""/>
            </a:pPr>
            <a:endParaRPr lang="en-US" altLang="en-US" sz="1500" b="1" dirty="0">
              <a:solidFill>
                <a:srgbClr val="000000"/>
              </a:solidFill>
              <a:latin typeface="Rockwell" panose="02060603020205020403" pitchFamily="18" charset="0"/>
              <a:cs typeface="Times New Roman" panose="02020603050405020304" pitchFamily="18" charset="0"/>
            </a:endParaRPr>
          </a:p>
          <a:p>
            <a:pPr eaLnBrk="1" hangingPunct="1">
              <a:buClr>
                <a:schemeClr val="accent1"/>
              </a:buClr>
              <a:buFont typeface="Wingdings 2" panose="05020102010507070707" pitchFamily="18" charset="2"/>
              <a:buChar char=""/>
            </a:pPr>
            <a:r>
              <a:rPr lang="en-US" altLang="en-US" sz="1500" b="1" dirty="0">
                <a:solidFill>
                  <a:srgbClr val="000000"/>
                </a:solidFill>
                <a:latin typeface="Rockwell" panose="02060603020205020403" pitchFamily="18" charset="0"/>
                <a:cs typeface="Times New Roman" panose="02020603050405020304" pitchFamily="18" charset="0"/>
              </a:rPr>
              <a:t>Collaborative</a:t>
            </a:r>
            <a:r>
              <a:rPr lang="en-US" altLang="en-US" sz="1500" dirty="0">
                <a:solidFill>
                  <a:srgbClr val="000000"/>
                </a:solidFill>
                <a:latin typeface="Rockwell" panose="02060603020205020403" pitchFamily="18" charset="0"/>
                <a:cs typeface="Times New Roman" panose="02020603050405020304" pitchFamily="18" charset="0"/>
              </a:rPr>
              <a:t>. The Fuller Center builds </a:t>
            </a:r>
            <a:r>
              <a:rPr lang="en-US" altLang="en-US" sz="1500" i="1" dirty="0">
                <a:solidFill>
                  <a:srgbClr val="000000"/>
                </a:solidFill>
                <a:latin typeface="Rockwell" panose="02060603020205020403" pitchFamily="18" charset="0"/>
                <a:cs typeface="Times New Roman" panose="02020603050405020304" pitchFamily="18" charset="0"/>
              </a:rPr>
              <a:t>with,</a:t>
            </a:r>
            <a:r>
              <a:rPr lang="en-US" altLang="en-US" sz="1500" dirty="0">
                <a:solidFill>
                  <a:srgbClr val="000000"/>
                </a:solidFill>
                <a:latin typeface="Rockwell" panose="02060603020205020403" pitchFamily="18" charset="0"/>
                <a:cs typeface="Times New Roman" panose="02020603050405020304" pitchFamily="18" charset="0"/>
              </a:rPr>
              <a:t> not </a:t>
            </a:r>
            <a:r>
              <a:rPr lang="en-US" altLang="en-US" sz="1500" i="1" dirty="0">
                <a:solidFill>
                  <a:srgbClr val="000000"/>
                </a:solidFill>
                <a:latin typeface="Rockwell" panose="02060603020205020403" pitchFamily="18" charset="0"/>
                <a:cs typeface="Times New Roman" panose="02020603050405020304" pitchFamily="18" charset="0"/>
              </a:rPr>
              <a:t>for</a:t>
            </a:r>
            <a:r>
              <a:rPr lang="en-US" altLang="en-US" sz="1500" dirty="0">
                <a:solidFill>
                  <a:srgbClr val="000000"/>
                </a:solidFill>
                <a:latin typeface="Rockwell" panose="02060603020205020403" pitchFamily="18" charset="0"/>
                <a:cs typeface="Times New Roman" panose="02020603050405020304" pitchFamily="18" charset="0"/>
              </a:rPr>
              <a:t>, families in need. Partner families pay for their new or rehabilitated homes on terms they can afford - </a:t>
            </a:r>
            <a:r>
              <a:rPr lang="en-US" altLang="en-US" sz="1500" u="sng" dirty="0">
                <a:solidFill>
                  <a:srgbClr val="000000"/>
                </a:solidFill>
                <a:latin typeface="Rockwell" panose="02060603020205020403" pitchFamily="18" charset="0"/>
                <a:cs typeface="Times New Roman" panose="02020603050405020304" pitchFamily="18" charset="0"/>
              </a:rPr>
              <a:t>with no profit made and no interest charged</a:t>
            </a:r>
            <a:r>
              <a:rPr lang="en-US" altLang="en-US" sz="1500" dirty="0">
                <a:solidFill>
                  <a:srgbClr val="000000"/>
                </a:solidFill>
                <a:latin typeface="Rockwell" panose="02060603020205020403" pitchFamily="18" charset="0"/>
                <a:cs typeface="Times New Roman" panose="02020603050405020304" pitchFamily="18" charset="0"/>
              </a:rPr>
              <a:t>. As their payments go toward work on other local houses, Fuller Center families become donors in their own right, demonstrating the principle that it is more blessed to give than to receive. </a:t>
            </a:r>
          </a:p>
          <a:p>
            <a:pPr eaLnBrk="1" hangingPunct="1">
              <a:buClr>
                <a:schemeClr val="accent1"/>
              </a:buClr>
              <a:buFont typeface="Wingdings 2" panose="05020102010507070707" pitchFamily="18" charset="2"/>
              <a:buChar char=""/>
            </a:pPr>
            <a:endParaRPr lang="en-US" altLang="en-US" sz="1500" dirty="0">
              <a:solidFill>
                <a:srgbClr val="000000"/>
              </a:solidFill>
              <a:latin typeface="Rockwell" panose="02060603020205020403" pitchFamily="18" charset="0"/>
              <a:cs typeface="Times New Roman" panose="02020603050405020304" pitchFamily="18" charset="0"/>
            </a:endParaRPr>
          </a:p>
          <a:p>
            <a:pPr eaLnBrk="1" hangingPunct="1">
              <a:buClr>
                <a:schemeClr val="accent1"/>
              </a:buClr>
              <a:buFont typeface="Wingdings 2" panose="05020102010507070707" pitchFamily="18" charset="2"/>
              <a:buChar char=""/>
            </a:pPr>
            <a:r>
              <a:rPr lang="en-US" altLang="en-US" sz="1500" b="1" dirty="0">
                <a:solidFill>
                  <a:srgbClr val="000000"/>
                </a:solidFill>
                <a:latin typeface="Rockwell" panose="02060603020205020403" pitchFamily="18" charset="0"/>
                <a:cs typeface="Times New Roman" panose="02020603050405020304" pitchFamily="18" charset="0"/>
              </a:rPr>
              <a:t>International</a:t>
            </a:r>
            <a:r>
              <a:rPr lang="en-US" altLang="en-US" sz="1500" dirty="0">
                <a:solidFill>
                  <a:srgbClr val="000000"/>
                </a:solidFill>
                <a:latin typeface="Rockwell" panose="02060603020205020403" pitchFamily="18" charset="0"/>
                <a:cs typeface="Times New Roman" panose="02020603050405020304" pitchFamily="18" charset="0"/>
              </a:rPr>
              <a:t>. No location is too poor or too distant. The Fuller Center will go wherever it is called.</a:t>
            </a:r>
          </a:p>
          <a:p>
            <a:endParaRPr lang="en-US" altLang="en-US" sz="2000" dirty="0"/>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381000"/>
            <a:ext cx="7772400" cy="685800"/>
          </a:xfrm>
        </p:spPr>
        <p:txBody>
          <a:bodyPr>
            <a:noAutofit/>
          </a:bodyPr>
          <a:lstStyle/>
          <a:p>
            <a:pPr eaLnBrk="1" hangingPunct="1"/>
            <a:br>
              <a:rPr lang="en-US" altLang="en-US" sz="3600" u="sng">
                <a:solidFill>
                  <a:srgbClr val="000000"/>
                </a:solidFill>
                <a:cs typeface="Arial" panose="020B0604020202020204" pitchFamily="34" charset="0"/>
              </a:rPr>
            </a:br>
            <a:r>
              <a:rPr lang="en-US" altLang="en-US" sz="3600" b="1">
                <a:effectLst>
                  <a:outerShdw blurRad="38100" dist="38100" dir="2700000" algn="tl">
                    <a:srgbClr val="C0C0C0"/>
                  </a:outerShdw>
                </a:effectLst>
                <a:latin typeface="Rockwell" panose="02060603020205020403" pitchFamily="18" charset="0"/>
                <a:cs typeface="Arial" panose="020B0604020202020204" pitchFamily="34" charset="0"/>
              </a:rPr>
              <a:t>Brief History of the Fuller Center</a:t>
            </a:r>
          </a:p>
        </p:txBody>
      </p:sp>
      <p:sp>
        <p:nvSpPr>
          <p:cNvPr id="24578" name="Rectangle 3"/>
          <p:cNvSpPr>
            <a:spLocks noGrp="1" noChangeArrowheads="1"/>
          </p:cNvSpPr>
          <p:nvPr>
            <p:ph type="body" sz="half" idx="1"/>
          </p:nvPr>
        </p:nvSpPr>
        <p:spPr>
          <a:xfrm>
            <a:off x="685800" y="1219200"/>
            <a:ext cx="4724400" cy="4495800"/>
          </a:xfrm>
        </p:spPr>
        <p:txBody>
          <a:bodyPr/>
          <a:lstStyle/>
          <a:p>
            <a:pPr eaLnBrk="1" hangingPunct="1"/>
            <a:endParaRPr lang="en-US" altLang="en-US" sz="1700" u="sng" dirty="0">
              <a:solidFill>
                <a:srgbClr val="000000"/>
              </a:solidFill>
              <a:latin typeface="Arial" panose="020B0604020202020204" pitchFamily="34" charset="0"/>
              <a:cs typeface="Arial" panose="020B0604020202020204" pitchFamily="34" charset="0"/>
            </a:endParaRPr>
          </a:p>
          <a:p>
            <a:pPr eaLnBrk="1" hangingPunct="1"/>
            <a:r>
              <a:rPr lang="en-US" altLang="en-US" sz="1700" dirty="0">
                <a:solidFill>
                  <a:srgbClr val="000000"/>
                </a:solidFill>
                <a:latin typeface="Rockwell" panose="02060603020205020403" pitchFamily="18" charset="0"/>
                <a:cs typeface="Times New Roman" panose="02020603050405020304" pitchFamily="18" charset="0"/>
              </a:rPr>
              <a:t>The Fuller Center was founded in 2005 by Millard Fuller to continue the dream of eliminating poverty housing that began with his founding of Habitat for Humanity</a:t>
            </a:r>
          </a:p>
          <a:p>
            <a:pPr eaLnBrk="1" hangingPunct="1"/>
            <a:endParaRPr lang="en-US" altLang="en-US" sz="1700" dirty="0">
              <a:solidFill>
                <a:srgbClr val="000000"/>
              </a:solidFill>
              <a:latin typeface="Rockwell" panose="02060603020205020403" pitchFamily="18" charset="0"/>
              <a:cs typeface="Times New Roman" panose="02020603050405020304" pitchFamily="18" charset="0"/>
            </a:endParaRPr>
          </a:p>
          <a:p>
            <a:pPr eaLnBrk="1" hangingPunct="1"/>
            <a:r>
              <a:rPr lang="en-US" altLang="en-US" sz="1700" dirty="0">
                <a:solidFill>
                  <a:srgbClr val="000000"/>
                </a:solidFill>
                <a:latin typeface="Rockwell" panose="02060603020205020403" pitchFamily="18" charset="0"/>
                <a:cs typeface="Times New Roman" panose="02020603050405020304" pitchFamily="18" charset="0"/>
              </a:rPr>
              <a:t>The Fuller Center has established partner organizations in over 95 U.S. cities and in 20 countries on six continents.</a:t>
            </a:r>
          </a:p>
          <a:p>
            <a:pPr eaLnBrk="1" hangingPunct="1"/>
            <a:endParaRPr lang="en-US" altLang="en-US" sz="1700" dirty="0">
              <a:solidFill>
                <a:srgbClr val="000000"/>
              </a:solidFill>
              <a:latin typeface="Rockwell" panose="02060603020205020403" pitchFamily="18" charset="0"/>
              <a:cs typeface="Times New Roman" panose="02020603050405020304" pitchFamily="18" charset="0"/>
            </a:endParaRPr>
          </a:p>
          <a:p>
            <a:pPr eaLnBrk="1" hangingPunct="1"/>
            <a:r>
              <a:rPr lang="en-US" altLang="en-US" sz="1700" dirty="0">
                <a:solidFill>
                  <a:srgbClr val="000000"/>
                </a:solidFill>
                <a:latin typeface="Rockwell" panose="02060603020205020403" pitchFamily="18" charset="0"/>
                <a:cs typeface="Times New Roman" panose="02020603050405020304" pitchFamily="18" charset="0"/>
              </a:rPr>
              <a:t>The Fuller Center has provided housing for over </a:t>
            </a:r>
            <a:r>
              <a:rPr lang="en-US" altLang="en-US" sz="1700" u="sng" dirty="0">
                <a:solidFill>
                  <a:srgbClr val="000000"/>
                </a:solidFill>
                <a:latin typeface="Rockwell" panose="02060603020205020403" pitchFamily="18" charset="0"/>
                <a:cs typeface="Times New Roman" panose="02020603050405020304" pitchFamily="18" charset="0"/>
              </a:rPr>
              <a:t>10,000</a:t>
            </a:r>
            <a:r>
              <a:rPr lang="en-US" altLang="en-US" sz="1700" dirty="0">
                <a:solidFill>
                  <a:srgbClr val="000000"/>
                </a:solidFill>
                <a:latin typeface="Rockwell" panose="02060603020205020403" pitchFamily="18" charset="0"/>
                <a:cs typeface="Times New Roman" panose="02020603050405020304" pitchFamily="18" charset="0"/>
              </a:rPr>
              <a:t> families since 2005</a:t>
            </a:r>
          </a:p>
          <a:p>
            <a:pPr eaLnBrk="1" hangingPunct="1"/>
            <a:endParaRPr lang="en-US" altLang="en-US" sz="1600" dirty="0"/>
          </a:p>
        </p:txBody>
      </p:sp>
      <p:pic>
        <p:nvPicPr>
          <p:cNvPr id="24579" name="Picture 7" descr="jimmy"/>
          <p:cNvPicPr>
            <a:picLocks noGrp="1" noChangeAspect="1" noChangeArrowheads="1"/>
          </p:cNvPicPr>
          <p:nvPr>
            <p:ph type="chart" sz="half" idx="2"/>
          </p:nvPr>
        </p:nvPicPr>
        <p:blipFill>
          <a:blip r:embed="rId3">
            <a:extLst>
              <a:ext uri="{28A0092B-C50C-407E-A947-70E740481C1C}">
                <a14:useLocalDpi xmlns:a14="http://schemas.microsoft.com/office/drawing/2010/main" val="0"/>
              </a:ext>
            </a:extLst>
          </a:blip>
          <a:srcRect/>
          <a:stretch>
            <a:fillRect/>
          </a:stretch>
        </p:blipFill>
        <p:spPr>
          <a:xfrm>
            <a:off x="5486400" y="1447800"/>
            <a:ext cx="2935288" cy="2286000"/>
          </a:xfrm>
        </p:spPr>
      </p:pic>
      <p:pic>
        <p:nvPicPr>
          <p:cNvPr id="2458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14963" y="3962400"/>
            <a:ext cx="3119437"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62000" y="457200"/>
            <a:ext cx="7772400" cy="609600"/>
          </a:xfrm>
        </p:spPr>
        <p:txBody>
          <a:bodyPr>
            <a:noAutofit/>
          </a:bodyPr>
          <a:lstStyle/>
          <a:p>
            <a:pPr eaLnBrk="1" hangingPunct="1"/>
            <a:r>
              <a:rPr lang="en-US" altLang="en-US" sz="3600" b="1">
                <a:effectLst>
                  <a:outerShdw blurRad="38100" dist="38100" dir="2700000" algn="tl">
                    <a:srgbClr val="C0C0C0"/>
                  </a:outerShdw>
                </a:effectLst>
                <a:latin typeface="Rockwell" panose="02060603020205020403" pitchFamily="18" charset="0"/>
              </a:rPr>
              <a:t>Worldwide Need for Housing</a:t>
            </a:r>
          </a:p>
        </p:txBody>
      </p:sp>
      <p:sp>
        <p:nvSpPr>
          <p:cNvPr id="26626" name="Rectangle 4"/>
          <p:cNvSpPr>
            <a:spLocks noGrp="1" noChangeArrowheads="1"/>
          </p:cNvSpPr>
          <p:nvPr>
            <p:ph type="body" sz="half" idx="2"/>
          </p:nvPr>
        </p:nvSpPr>
        <p:spPr>
          <a:xfrm>
            <a:off x="762000" y="1447800"/>
            <a:ext cx="3962400" cy="4405313"/>
          </a:xfrm>
        </p:spPr>
        <p:txBody>
          <a:bodyPr/>
          <a:lstStyle/>
          <a:p>
            <a:pPr eaLnBrk="1" hangingPunct="1">
              <a:lnSpc>
                <a:spcPct val="90000"/>
              </a:lnSpc>
              <a:buClr>
                <a:srgbClr val="1B587C"/>
              </a:buClr>
              <a:buFont typeface="Wingdings" panose="05000000000000000000" pitchFamily="2" charset="2"/>
              <a:buNone/>
            </a:pPr>
            <a:endParaRPr lang="en-US" altLang="en-US" sz="1600" u="sng" dirty="0">
              <a:solidFill>
                <a:srgbClr val="000000"/>
              </a:solidFill>
              <a:latin typeface="Arial" panose="020B0604020202020204" pitchFamily="34" charset="0"/>
              <a:cs typeface="Arial" panose="020B0604020202020204" pitchFamily="34" charset="0"/>
            </a:endParaRPr>
          </a:p>
          <a:p>
            <a:pPr eaLnBrk="1" hangingPunct="1">
              <a:lnSpc>
                <a:spcPct val="90000"/>
              </a:lnSpc>
              <a:buFont typeface="Wingdings 2" panose="05020102010507070707" pitchFamily="18" charset="2"/>
              <a:buChar char=""/>
            </a:pPr>
            <a:r>
              <a:rPr lang="en-US" altLang="en-US" sz="1800" dirty="0">
                <a:solidFill>
                  <a:srgbClr val="000000"/>
                </a:solidFill>
                <a:latin typeface="Rockwell" panose="02060603020205020403" pitchFamily="18" charset="0"/>
                <a:cs typeface="Arial" panose="020B0604020202020204" pitchFamily="34" charset="0"/>
              </a:rPr>
              <a:t>Today, 2.8 billion people – about 40% of the global population – live in sub-standard housing</a:t>
            </a:r>
          </a:p>
          <a:p>
            <a:pPr eaLnBrk="1" hangingPunct="1">
              <a:lnSpc>
                <a:spcPct val="90000"/>
              </a:lnSpc>
              <a:buClr>
                <a:srgbClr val="1B587C"/>
              </a:buClr>
              <a:buFont typeface="Wingdings 2" panose="05020102010507070707" pitchFamily="18" charset="2"/>
              <a:buChar char=""/>
            </a:pPr>
            <a:endParaRPr lang="en-US" altLang="en-US" sz="1800" dirty="0">
              <a:solidFill>
                <a:srgbClr val="000000"/>
              </a:solidFill>
              <a:latin typeface="Rockwell" panose="02060603020205020403" pitchFamily="18" charset="0"/>
              <a:cs typeface="Arial" panose="020B0604020202020204" pitchFamily="34" charset="0"/>
            </a:endParaRPr>
          </a:p>
          <a:p>
            <a:pPr eaLnBrk="1" hangingPunct="1">
              <a:lnSpc>
                <a:spcPct val="90000"/>
              </a:lnSpc>
              <a:buFont typeface="Wingdings 2" panose="05020102010507070707" pitchFamily="18" charset="2"/>
              <a:buChar char=""/>
            </a:pPr>
            <a:r>
              <a:rPr lang="en-US" altLang="en-US" sz="1800" dirty="0">
                <a:solidFill>
                  <a:srgbClr val="000000"/>
                </a:solidFill>
                <a:latin typeface="Rockwell" panose="02060603020205020403" pitchFamily="18" charset="0"/>
                <a:cs typeface="Arial" panose="020B0604020202020204" pitchFamily="34" charset="0"/>
              </a:rPr>
              <a:t>In the US, housing affordability has gotten worse over the last 20 years pushing the </a:t>
            </a:r>
            <a:r>
              <a:rPr lang="en-US" altLang="en-US" sz="1800">
                <a:solidFill>
                  <a:srgbClr val="000000"/>
                </a:solidFill>
                <a:latin typeface="Rockwell" panose="02060603020205020403" pitchFamily="18" charset="0"/>
                <a:cs typeface="Arial" panose="020B0604020202020204" pitchFamily="34" charset="0"/>
              </a:rPr>
              <a:t>need to </a:t>
            </a:r>
            <a:r>
              <a:rPr lang="en-US" altLang="en-US" sz="1800" dirty="0">
                <a:solidFill>
                  <a:srgbClr val="000000"/>
                </a:solidFill>
                <a:latin typeface="Rockwell" panose="02060603020205020403" pitchFamily="18" charset="0"/>
                <a:cs typeface="Arial" panose="020B0604020202020204" pitchFamily="34" charset="0"/>
              </a:rPr>
              <a:t>some of its highest levels.</a:t>
            </a:r>
          </a:p>
          <a:p>
            <a:pPr eaLnBrk="1" hangingPunct="1">
              <a:lnSpc>
                <a:spcPct val="90000"/>
              </a:lnSpc>
              <a:buFont typeface="Arial" panose="020B0604020202020204" pitchFamily="34" charset="0"/>
              <a:buNone/>
            </a:pPr>
            <a:endParaRPr lang="en-US" altLang="en-US" sz="1800" dirty="0">
              <a:solidFill>
                <a:srgbClr val="000000"/>
              </a:solidFill>
              <a:latin typeface="Rockwell" panose="02060603020205020403" pitchFamily="18" charset="0"/>
              <a:cs typeface="Arial" panose="020B0604020202020204" pitchFamily="34" charset="0"/>
            </a:endParaRPr>
          </a:p>
          <a:p>
            <a:pPr eaLnBrk="1" hangingPunct="1">
              <a:lnSpc>
                <a:spcPct val="90000"/>
              </a:lnSpc>
              <a:buFont typeface="Wingdings 2" panose="05020102010507070707" pitchFamily="18" charset="2"/>
              <a:buChar char=""/>
            </a:pPr>
            <a:r>
              <a:rPr lang="en-US" altLang="en-US" sz="1800" dirty="0">
                <a:solidFill>
                  <a:srgbClr val="000000"/>
                </a:solidFill>
                <a:latin typeface="Rockwell" panose="02060603020205020403" pitchFamily="18" charset="0"/>
                <a:cs typeface="Arial" panose="020B0604020202020204" pitchFamily="34" charset="0"/>
              </a:rPr>
              <a:t>No project is too big or too small. The Fuller Center completed a community of over 130-homes in El Salvador with volunteers from around the world. At the same time, the small U.S. town of Lanett, Alabama built a house with the help of most of its residents.</a:t>
            </a:r>
          </a:p>
          <a:p>
            <a:pPr eaLnBrk="1" hangingPunct="1">
              <a:lnSpc>
                <a:spcPct val="90000"/>
              </a:lnSpc>
              <a:buClr>
                <a:srgbClr val="1B587C"/>
              </a:buClr>
              <a:buFont typeface="Wingdings" panose="05000000000000000000" pitchFamily="2" charset="2"/>
              <a:buNone/>
            </a:pPr>
            <a:endParaRPr lang="en-US" altLang="en-US" sz="1600" dirty="0"/>
          </a:p>
        </p:txBody>
      </p:sp>
      <p:pic>
        <p:nvPicPr>
          <p:cNvPr id="26627" name="Picture 6" descr="fullercenterworldmap"/>
          <p:cNvPicPr>
            <a:picLocks noChangeAspect="1" noChangeArrowheads="1"/>
          </p:cNvPicPr>
          <p:nvPr/>
        </p:nvPicPr>
        <p:blipFill>
          <a:blip r:embed="rId3">
            <a:lum bright="-6000" contrast="12000"/>
            <a:extLst>
              <a:ext uri="{28A0092B-C50C-407E-A947-70E740481C1C}">
                <a14:useLocalDpi xmlns:a14="http://schemas.microsoft.com/office/drawing/2010/main" val="0"/>
              </a:ext>
            </a:extLst>
          </a:blip>
          <a:srcRect/>
          <a:stretch>
            <a:fillRect/>
          </a:stretch>
        </p:blipFill>
        <p:spPr bwMode="auto">
          <a:xfrm>
            <a:off x="4876800" y="1703388"/>
            <a:ext cx="3994150" cy="18780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62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733800"/>
            <a:ext cx="342900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152400"/>
            <a:ext cx="7772400" cy="1143000"/>
          </a:xfrm>
        </p:spPr>
        <p:txBody>
          <a:bodyPr rtlCol="0">
            <a:normAutofit/>
          </a:bodyPr>
          <a:lstStyle/>
          <a:p>
            <a:pPr eaLnBrk="1" fontAlgn="auto" hangingPunct="1">
              <a:spcAft>
                <a:spcPts val="0"/>
              </a:spcAft>
              <a:defRPr/>
            </a:pPr>
            <a:r>
              <a:rPr lang="en-US" altLang="en-US" sz="3600" b="1" dirty="0">
                <a:solidFill>
                  <a:schemeClr val="tx1">
                    <a:lumMod val="85000"/>
                    <a:lumOff val="15000"/>
                  </a:schemeClr>
                </a:solidFill>
                <a:effectLst>
                  <a:outerShdw blurRad="38100" dist="38100" dir="2700000" algn="tl">
                    <a:srgbClr val="000000">
                      <a:alpha val="43137"/>
                    </a:srgbClr>
                  </a:outerShdw>
                </a:effectLst>
                <a:latin typeface="Rockwell" panose="02060603020205020403" pitchFamily="18" charset="0"/>
                <a:ea typeface="+mj-ea"/>
              </a:rPr>
              <a:t>Worldwide Need for Housing</a:t>
            </a:r>
            <a:br>
              <a:rPr lang="en-US" altLang="en-US" sz="2800" u="sng" dirty="0">
                <a:solidFill>
                  <a:schemeClr val="tx1">
                    <a:lumMod val="85000"/>
                    <a:lumOff val="15000"/>
                  </a:schemeClr>
                </a:solidFill>
                <a:effectLst>
                  <a:outerShdw blurRad="38100" dist="38100" dir="2700000" algn="tl">
                    <a:srgbClr val="000000">
                      <a:alpha val="43137"/>
                    </a:srgbClr>
                  </a:outerShdw>
                </a:effectLst>
                <a:latin typeface="Rockwell" panose="02060603020205020403" pitchFamily="18" charset="0"/>
                <a:ea typeface="+mj-ea"/>
              </a:rPr>
            </a:br>
            <a:r>
              <a:rPr lang="en-US" altLang="en-US" sz="1200" dirty="0">
                <a:solidFill>
                  <a:schemeClr val="tx1">
                    <a:lumMod val="85000"/>
                    <a:lumOff val="15000"/>
                  </a:schemeClr>
                </a:solidFill>
                <a:latin typeface="Rockwell" panose="02060603020205020403" pitchFamily="18" charset="0"/>
                <a:ea typeface="+mj-ea"/>
              </a:rPr>
              <a:t>           </a:t>
            </a:r>
            <a:r>
              <a:rPr lang="en-US" altLang="en-US" sz="1800" i="1" dirty="0">
                <a:solidFill>
                  <a:schemeClr val="tx1">
                    <a:lumMod val="85000"/>
                    <a:lumOff val="15000"/>
                  </a:schemeClr>
                </a:solidFill>
                <a:latin typeface="Rockwell" panose="02060603020205020403" pitchFamily="18" charset="0"/>
                <a:ea typeface="+mj-ea"/>
              </a:rPr>
              <a:t>Substandard housing is an international problem</a:t>
            </a:r>
            <a:endParaRPr lang="en-US" altLang="en-US" sz="2800" u="sng" dirty="0">
              <a:solidFill>
                <a:schemeClr val="tx1">
                  <a:lumMod val="85000"/>
                  <a:lumOff val="15000"/>
                </a:schemeClr>
              </a:solidFill>
              <a:latin typeface="Rockwell" panose="02060603020205020403" pitchFamily="18" charset="0"/>
              <a:ea typeface="+mj-ea"/>
            </a:endParaRPr>
          </a:p>
        </p:txBody>
      </p:sp>
      <p:pic>
        <p:nvPicPr>
          <p:cNvPr id="28674" name="Picture 5" descr="Armenian Domik"/>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1828800"/>
            <a:ext cx="3810000" cy="2857500"/>
          </a:xfrm>
        </p:spPr>
      </p:pic>
      <p:pic>
        <p:nvPicPr>
          <p:cNvPr id="28675" name="Picture 7" descr="elsal pover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733800"/>
            <a:ext cx="39624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8" descr="US pover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447800"/>
            <a:ext cx="27813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10"/>
          <p:cNvSpPr txBox="1">
            <a:spLocks noChangeArrowheads="1"/>
          </p:cNvSpPr>
          <p:nvPr/>
        </p:nvSpPr>
        <p:spPr bwMode="auto">
          <a:xfrm>
            <a:off x="6553200" y="5715000"/>
            <a:ext cx="1676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400" i="1" dirty="0"/>
              <a:t>United States</a:t>
            </a:r>
          </a:p>
        </p:txBody>
      </p:sp>
      <p:sp>
        <p:nvSpPr>
          <p:cNvPr id="28678" name="Rectangle 14"/>
          <p:cNvSpPr>
            <a:spLocks noChangeArrowheads="1"/>
          </p:cNvSpPr>
          <p:nvPr/>
        </p:nvSpPr>
        <p:spPr bwMode="auto">
          <a:xfrm>
            <a:off x="914400" y="4800600"/>
            <a:ext cx="850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sz="1400" i="1"/>
              <a:t>Armenia</a:t>
            </a:r>
            <a:endParaRPr lang="en-US" altLang="en-US" sz="1400"/>
          </a:p>
        </p:txBody>
      </p:sp>
      <p:sp>
        <p:nvSpPr>
          <p:cNvPr id="28679" name="TextBox 8"/>
          <p:cNvSpPr txBox="1">
            <a:spLocks noChangeArrowheads="1"/>
          </p:cNvSpPr>
          <p:nvPr/>
        </p:nvSpPr>
        <p:spPr bwMode="auto">
          <a:xfrm>
            <a:off x="2209800" y="6400800"/>
            <a:ext cx="3886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r>
              <a:rPr lang="en-US" altLang="en-US" sz="1400" i="1"/>
              <a:t>El Salvador</a:t>
            </a: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762000" y="457200"/>
            <a:ext cx="7772400" cy="762000"/>
          </a:xfrm>
        </p:spPr>
        <p:txBody>
          <a:bodyPr>
            <a:normAutofit fontScale="90000"/>
          </a:bodyPr>
          <a:lstStyle/>
          <a:p>
            <a:pPr eaLnBrk="1" hangingPunct="1"/>
            <a:br>
              <a:rPr lang="en-US" altLang="en-US" sz="2300" u="sng">
                <a:solidFill>
                  <a:srgbClr val="000000"/>
                </a:solidFill>
                <a:cs typeface="Arial" panose="020B0604020202020204" pitchFamily="34" charset="0"/>
              </a:rPr>
            </a:br>
            <a:br>
              <a:rPr lang="en-US" altLang="en-US" sz="2300" u="sng">
                <a:solidFill>
                  <a:srgbClr val="000000"/>
                </a:solidFill>
                <a:cs typeface="Arial" panose="020B0604020202020204" pitchFamily="34" charset="0"/>
              </a:rPr>
            </a:br>
            <a:r>
              <a:rPr lang="en-US" altLang="en-US" sz="3200" b="1">
                <a:effectLst>
                  <a:outerShdw blurRad="38100" dist="38100" dir="2700000" algn="tl">
                    <a:srgbClr val="C0C0C0"/>
                  </a:outerShdw>
                </a:effectLst>
                <a:latin typeface="Rockwell" panose="02060603020205020403" pitchFamily="18" charset="0"/>
                <a:cs typeface="Arial" panose="020B0604020202020204" pitchFamily="34" charset="0"/>
              </a:rPr>
              <a:t>A Simple, Decent Home</a:t>
            </a:r>
            <a:endParaRPr lang="en-US" altLang="en-US" sz="4400" b="1" u="sng">
              <a:solidFill>
                <a:srgbClr val="000000"/>
              </a:solidFill>
              <a:effectLst>
                <a:outerShdw blurRad="38100" dist="38100" dir="2700000" algn="tl">
                  <a:srgbClr val="C0C0C0"/>
                </a:outerShdw>
              </a:effectLst>
              <a:latin typeface="Rockwell" panose="02060603020205020403" pitchFamily="18" charset="0"/>
              <a:cs typeface="Arial" panose="020B0604020202020204" pitchFamily="34" charset="0"/>
            </a:endParaRPr>
          </a:p>
        </p:txBody>
      </p:sp>
      <p:pic>
        <p:nvPicPr>
          <p:cNvPr id="30722" name="Picture 7" descr="hands"/>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rcRect t="25533" b="19148"/>
          <a:stretch>
            <a:fillRect/>
          </a:stretch>
        </p:blipFill>
        <p:spPr>
          <a:xfrm>
            <a:off x="457200" y="3965575"/>
            <a:ext cx="4114800" cy="1597025"/>
          </a:xfrm>
        </p:spPr>
      </p:pic>
      <p:sp>
        <p:nvSpPr>
          <p:cNvPr id="30723" name="Rectangle 4"/>
          <p:cNvSpPr>
            <a:spLocks noGrp="1" noChangeArrowheads="1"/>
          </p:cNvSpPr>
          <p:nvPr>
            <p:ph type="body" sz="half" idx="2"/>
          </p:nvPr>
        </p:nvSpPr>
        <p:spPr>
          <a:xfrm>
            <a:off x="4724400" y="1752600"/>
            <a:ext cx="3810000" cy="4114800"/>
          </a:xfrm>
        </p:spPr>
        <p:txBody>
          <a:bodyPr/>
          <a:lstStyle/>
          <a:p>
            <a:pPr eaLnBrk="1" hangingPunct="1">
              <a:lnSpc>
                <a:spcPct val="90000"/>
              </a:lnSpc>
            </a:pPr>
            <a:r>
              <a:rPr lang="en-US" altLang="en-US" sz="1600">
                <a:solidFill>
                  <a:srgbClr val="000000"/>
                </a:solidFill>
                <a:latin typeface="Rockwell" panose="02060603020205020403" pitchFamily="18" charset="0"/>
                <a:cs typeface="Times New Roman" panose="02020603050405020304" pitchFamily="18" charset="0"/>
              </a:rPr>
              <a:t>Children who grow up in a decent home are healthier, perform better in school and have fewer behavioral problems</a:t>
            </a:r>
          </a:p>
          <a:p>
            <a:pPr eaLnBrk="1" hangingPunct="1">
              <a:lnSpc>
                <a:spcPct val="90000"/>
              </a:lnSpc>
            </a:pPr>
            <a:endParaRPr lang="en-US" altLang="en-US" sz="1600">
              <a:solidFill>
                <a:srgbClr val="000000"/>
              </a:solidFill>
              <a:latin typeface="Rockwell" panose="02060603020205020403" pitchFamily="18" charset="0"/>
              <a:cs typeface="Times New Roman" panose="02020603050405020304" pitchFamily="18" charset="0"/>
            </a:endParaRPr>
          </a:p>
          <a:p>
            <a:pPr eaLnBrk="1" hangingPunct="1">
              <a:lnSpc>
                <a:spcPct val="90000"/>
              </a:lnSpc>
            </a:pPr>
            <a:r>
              <a:rPr lang="en-US" altLang="en-US" sz="1600">
                <a:solidFill>
                  <a:srgbClr val="000000"/>
                </a:solidFill>
                <a:latin typeface="Rockwell" panose="02060603020205020403" pitchFamily="18" charset="0"/>
                <a:cs typeface="Times New Roman" panose="02020603050405020304" pitchFamily="18" charset="0"/>
              </a:rPr>
              <a:t>The benefits of decent housing, though, extend beyond individual families. Neighborhoods with a high level of homeownership are cleaner and safer than those with a prevalence of rental and derelict housing</a:t>
            </a:r>
          </a:p>
          <a:p>
            <a:pPr eaLnBrk="1" hangingPunct="1">
              <a:lnSpc>
                <a:spcPct val="90000"/>
              </a:lnSpc>
            </a:pPr>
            <a:endParaRPr lang="en-US" altLang="en-US" sz="1600">
              <a:solidFill>
                <a:srgbClr val="000000"/>
              </a:solidFill>
              <a:latin typeface="Rockwell" panose="02060603020205020403" pitchFamily="18" charset="0"/>
              <a:cs typeface="Times New Roman" panose="02020603050405020304" pitchFamily="18" charset="0"/>
            </a:endParaRPr>
          </a:p>
          <a:p>
            <a:pPr eaLnBrk="1" hangingPunct="1">
              <a:lnSpc>
                <a:spcPct val="90000"/>
              </a:lnSpc>
            </a:pPr>
            <a:r>
              <a:rPr lang="en-US" altLang="en-US" sz="1600">
                <a:solidFill>
                  <a:srgbClr val="000000"/>
                </a:solidFill>
                <a:latin typeface="Rockwell" panose="02060603020205020403" pitchFamily="18" charset="0"/>
                <a:cs typeface="Times New Roman" panose="02020603050405020304" pitchFamily="18" charset="0"/>
              </a:rPr>
              <a:t>When you improve housing, you don’t just strengthen families — you also build stronger neighborhoods and communities</a:t>
            </a:r>
            <a:endParaRPr lang="en-US" altLang="en-US" sz="1600">
              <a:latin typeface="Rockwell" panose="02060603020205020403" pitchFamily="18" charset="0"/>
            </a:endParaRPr>
          </a:p>
        </p:txBody>
      </p:sp>
      <p:pic>
        <p:nvPicPr>
          <p:cNvPr id="30724" name="Picture 9" descr="nigeria FChom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828800"/>
            <a:ext cx="4106863"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11"/>
          <p:cNvSpPr txBox="1">
            <a:spLocks noChangeArrowheads="1"/>
          </p:cNvSpPr>
          <p:nvPr/>
        </p:nvSpPr>
        <p:spPr bwMode="auto">
          <a:xfrm>
            <a:off x="609600" y="3333750"/>
            <a:ext cx="3810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100">
                <a:latin typeface="Rockwell" panose="02060603020205020403" pitchFamily="18" charset="0"/>
              </a:rPr>
              <a:t>A new neighborhood in Nigeria of Fuller Center houses where the 50</a:t>
            </a:r>
            <a:r>
              <a:rPr lang="en-US" altLang="en-US" sz="1100" baseline="30000">
                <a:latin typeface="Rockwell" panose="02060603020205020403" pitchFamily="18" charset="0"/>
              </a:rPr>
              <a:t>th</a:t>
            </a:r>
            <a:r>
              <a:rPr lang="en-US" altLang="en-US" sz="1100">
                <a:latin typeface="Rockwell" panose="02060603020205020403" pitchFamily="18" charset="0"/>
              </a:rPr>
              <a:t> home was dedicated in 2009.</a:t>
            </a:r>
          </a:p>
        </p:txBody>
      </p:sp>
      <p:sp>
        <p:nvSpPr>
          <p:cNvPr id="30726" name="Text Box 13"/>
          <p:cNvSpPr txBox="1">
            <a:spLocks noChangeArrowheads="1"/>
          </p:cNvSpPr>
          <p:nvPr/>
        </p:nvSpPr>
        <p:spPr bwMode="auto">
          <a:xfrm>
            <a:off x="609600" y="5562600"/>
            <a:ext cx="38100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Bef>
                <a:spcPct val="50000"/>
              </a:spcBef>
            </a:pPr>
            <a:r>
              <a:rPr lang="en-US" altLang="en-US" sz="1100">
                <a:latin typeface="Rockwell" panose="02060603020205020403" pitchFamily="18" charset="0"/>
              </a:rPr>
              <a:t>American volunteers join hands to celebrate the completion of another Fuller Center house</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0"/>
            <a:ext cx="7772400" cy="1143000"/>
          </a:xfrm>
        </p:spPr>
        <p:txBody>
          <a:bodyPr>
            <a:normAutofit/>
          </a:bodyPr>
          <a:lstStyle/>
          <a:p>
            <a:pPr eaLnBrk="1" hangingPunct="1"/>
            <a:r>
              <a:rPr lang="en-US" altLang="en-US" sz="3600" b="1">
                <a:effectLst>
                  <a:outerShdw blurRad="38100" dist="38100" dir="2700000" algn="tl">
                    <a:srgbClr val="C0C0C0"/>
                  </a:outerShdw>
                </a:effectLst>
                <a:latin typeface="Rockwell" panose="02060603020205020403" pitchFamily="18" charset="0"/>
              </a:rPr>
              <a:t>Join the Movement!</a:t>
            </a:r>
          </a:p>
        </p:txBody>
      </p:sp>
      <p:sp>
        <p:nvSpPr>
          <p:cNvPr id="32770" name="Text Placeholder 2"/>
          <p:cNvSpPr>
            <a:spLocks noGrp="1"/>
          </p:cNvSpPr>
          <p:nvPr>
            <p:ph type="body" sz="half" idx="1"/>
          </p:nvPr>
        </p:nvSpPr>
        <p:spPr>
          <a:xfrm>
            <a:off x="685800" y="1219200"/>
            <a:ext cx="7772400" cy="4114800"/>
          </a:xfrm>
        </p:spPr>
        <p:txBody>
          <a:bodyPr/>
          <a:lstStyle/>
          <a:p>
            <a:pPr eaLnBrk="1" hangingPunct="1"/>
            <a:r>
              <a:rPr lang="en-US" altLang="en-US" sz="2000" dirty="0">
                <a:latin typeface="Rockwell" panose="02060603020205020403" pitchFamily="18" charset="0"/>
                <a:cs typeface="Times New Roman" panose="02020603050405020304" pitchFamily="18" charset="0"/>
              </a:rPr>
              <a:t>Join the Bike Adventure for a segment or the whole way as a rider or vehicle support person!</a:t>
            </a:r>
            <a:br>
              <a:rPr lang="en-US" altLang="en-US" sz="2000" dirty="0">
                <a:latin typeface="Rockwell" panose="02060603020205020403" pitchFamily="18" charset="0"/>
                <a:cs typeface="Times New Roman" panose="02020603050405020304" pitchFamily="18" charset="0"/>
              </a:rPr>
            </a:br>
            <a:endParaRPr lang="en-US" altLang="en-US" sz="2000" dirty="0">
              <a:latin typeface="Rockwell" panose="02060603020205020403" pitchFamily="18" charset="0"/>
              <a:cs typeface="Times New Roman" panose="02020603050405020304" pitchFamily="18" charset="0"/>
            </a:endParaRPr>
          </a:p>
          <a:p>
            <a:pPr eaLnBrk="1" hangingPunct="1"/>
            <a:r>
              <a:rPr lang="en-US" altLang="en-US" sz="2000" dirty="0">
                <a:latin typeface="Rockwell" panose="02060603020205020403" pitchFamily="18" charset="0"/>
                <a:cs typeface="Times New Roman" panose="02020603050405020304" pitchFamily="18" charset="0"/>
              </a:rPr>
              <a:t>Tell others about the event</a:t>
            </a:r>
            <a:br>
              <a:rPr lang="en-US" altLang="en-US" sz="2000" dirty="0">
                <a:latin typeface="Rockwell" panose="02060603020205020403" pitchFamily="18" charset="0"/>
                <a:cs typeface="Times New Roman" panose="02020603050405020304" pitchFamily="18" charset="0"/>
              </a:rPr>
            </a:br>
            <a:endParaRPr lang="en-US" altLang="en-US" sz="2000" dirty="0">
              <a:latin typeface="Rockwell" panose="02060603020205020403" pitchFamily="18" charset="0"/>
              <a:cs typeface="Times New Roman" panose="02020603050405020304" pitchFamily="18" charset="0"/>
            </a:endParaRPr>
          </a:p>
          <a:p>
            <a:pPr eaLnBrk="1" hangingPunct="1"/>
            <a:r>
              <a:rPr lang="en-US" altLang="en-US" sz="2000" dirty="0">
                <a:latin typeface="Rockwell" panose="02060603020205020403" pitchFamily="18" charset="0"/>
                <a:cs typeface="Times New Roman" panose="02020603050405020304" pitchFamily="18" charset="0"/>
              </a:rPr>
              <a:t>Sponsor my ride</a:t>
            </a:r>
            <a:br>
              <a:rPr lang="en-US" altLang="en-US" sz="2000" dirty="0">
                <a:latin typeface="Rockwell" panose="02060603020205020403" pitchFamily="18" charset="0"/>
                <a:cs typeface="Times New Roman" panose="02020603050405020304" pitchFamily="18" charset="0"/>
              </a:rPr>
            </a:br>
            <a:endParaRPr lang="en-US" altLang="en-US" sz="2000" dirty="0">
              <a:latin typeface="Rockwell" panose="02060603020205020403" pitchFamily="18" charset="0"/>
              <a:cs typeface="Times New Roman" panose="02020603050405020304" pitchFamily="18" charset="0"/>
            </a:endParaRPr>
          </a:p>
          <a:p>
            <a:pPr eaLnBrk="1" hangingPunct="1"/>
            <a:r>
              <a:rPr lang="en-US" altLang="en-US" sz="2000" dirty="0">
                <a:latin typeface="Rockwell" panose="02060603020205020403" pitchFamily="18" charset="0"/>
                <a:cs typeface="Times New Roman" panose="02020603050405020304" pitchFamily="18" charset="0"/>
              </a:rPr>
              <a:t>Volunteer with your local Fuller Center Covenant Partner</a:t>
            </a:r>
            <a:br>
              <a:rPr lang="en-US" altLang="en-US" sz="2000" dirty="0">
                <a:latin typeface="Rockwell" panose="02060603020205020403" pitchFamily="18" charset="0"/>
                <a:cs typeface="Times New Roman" panose="02020603050405020304" pitchFamily="18" charset="0"/>
              </a:rPr>
            </a:br>
            <a:endParaRPr lang="en-US" altLang="en-US" sz="2000" dirty="0">
              <a:latin typeface="Rockwell" panose="02060603020205020403" pitchFamily="18" charset="0"/>
              <a:cs typeface="Times New Roman" panose="02020603050405020304" pitchFamily="18" charset="0"/>
            </a:endParaRPr>
          </a:p>
          <a:p>
            <a:pPr eaLnBrk="1" hangingPunct="1"/>
            <a:r>
              <a:rPr lang="en-US" altLang="en-US" sz="2000" dirty="0">
                <a:latin typeface="Rockwell" panose="02060603020205020403" pitchFamily="18" charset="0"/>
                <a:cs typeface="Times New Roman" panose="02020603050405020304" pitchFamily="18" charset="0"/>
              </a:rPr>
              <a:t>Join a Global Builders mission trip to put the Fuller Center’s mission into action abroad</a:t>
            </a:r>
          </a:p>
          <a:p>
            <a:pPr eaLnBrk="1" hangingPunct="1"/>
            <a:endParaRPr lang="en-US" altLang="en-US" dirty="0"/>
          </a:p>
        </p:txBody>
      </p:sp>
      <p:pic>
        <p:nvPicPr>
          <p:cNvPr id="3277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p:blipFill>
        <p:spPr bwMode="auto">
          <a:xfrm>
            <a:off x="6285706" y="4837113"/>
            <a:ext cx="1146175"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5" descr="FCBA-Logo-Lg.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9975" y="4913313"/>
            <a:ext cx="1144588"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5862</TotalTime>
  <Words>735</Words>
  <Application>Microsoft Office PowerPoint</Application>
  <PresentationFormat>On-screen Show (4:3)</PresentationFormat>
  <Paragraphs>67</Paragraphs>
  <Slides>12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Impact</vt:lpstr>
      <vt:lpstr>Rockwell</vt:lpstr>
      <vt:lpstr>Times New Roman</vt:lpstr>
      <vt:lpstr>Wingdings</vt:lpstr>
      <vt:lpstr>Wingdings 2</vt:lpstr>
      <vt:lpstr>NewsPrint</vt:lpstr>
      <vt:lpstr>PowerPoint Presentation</vt:lpstr>
      <vt:lpstr>What is the Bicycle Adventure?</vt:lpstr>
      <vt:lpstr>2027 Routes</vt:lpstr>
      <vt:lpstr>What is the Bicycle Adventure?</vt:lpstr>
      <vt:lpstr>Why We Ride</vt:lpstr>
      <vt:lpstr>Bike        Build     Speak</vt:lpstr>
      <vt:lpstr> What is The Fuller Center for Housing?</vt:lpstr>
      <vt:lpstr> Brief History of the Fuller Center</vt:lpstr>
      <vt:lpstr>Worldwide Need for Housing</vt:lpstr>
      <vt:lpstr>Worldwide Need for Housing            Substandard housing is an international problem</vt:lpstr>
      <vt:lpstr>  A Simple, Decent Home</vt:lpstr>
      <vt:lpstr>Join the Movement!</vt:lpstr>
    </vt:vector>
  </TitlesOfParts>
  <Company>Katherine Stump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 Stump</dc:creator>
  <cp:lastModifiedBy>Brad Birky</cp:lastModifiedBy>
  <cp:revision>222</cp:revision>
  <dcterms:created xsi:type="dcterms:W3CDTF">2008-09-16T14:16:23Z</dcterms:created>
  <dcterms:modified xsi:type="dcterms:W3CDTF">2026-10-14T12:31:18Z</dcterms:modified>
</cp:coreProperties>
</file>